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93" r:id="rId2"/>
    <p:sldId id="257" r:id="rId3"/>
    <p:sldId id="279" r:id="rId4"/>
    <p:sldId id="296" r:id="rId5"/>
    <p:sldId id="306" r:id="rId6"/>
    <p:sldId id="307" r:id="rId7"/>
    <p:sldId id="309" r:id="rId8"/>
    <p:sldId id="310" r:id="rId9"/>
    <p:sldId id="280" r:id="rId10"/>
    <p:sldId id="304" r:id="rId11"/>
    <p:sldId id="305" r:id="rId12"/>
    <p:sldId id="281" r:id="rId13"/>
    <p:sldId id="259" r:id="rId14"/>
    <p:sldId id="299" r:id="rId15"/>
    <p:sldId id="261" r:id="rId16"/>
    <p:sldId id="301" r:id="rId17"/>
    <p:sldId id="298" r:id="rId18"/>
    <p:sldId id="302" r:id="rId19"/>
    <p:sldId id="282" r:id="rId20"/>
    <p:sldId id="303" r:id="rId21"/>
    <p:sldId id="297" r:id="rId22"/>
    <p:sldId id="290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2" autoAdjust="0"/>
    <p:restoredTop sz="99033" autoAdjust="0"/>
  </p:normalViewPr>
  <p:slideViewPr>
    <p:cSldViewPr snapToGrid="0" snapToObjects="1" showGuides="1">
      <p:cViewPr varScale="1">
        <p:scale>
          <a:sx n="86" d="100"/>
          <a:sy n="86" d="100"/>
        </p:scale>
        <p:origin x="466" y="4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02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2" d="100"/>
        <a:sy n="82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5E5F77-AEF1-47C1-94DA-22B3A5FC46A3}" type="datetimeFigureOut">
              <a:rPr lang="zh-CN" altLang="en-US" smtClean="0"/>
              <a:t>2020/9/14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CE7125-190D-4811-BF6A-DE1E5B5A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亮亮图文旗舰店</a:t>
            </a:r>
            <a:r>
              <a:rPr lang="en-US" altLang="zh-CN" dirty="0"/>
              <a:t>https://liangliangtuwen.tmall.com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CE7125-190D-4811-BF6A-DE1E5B5AA85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77537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8967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>
            <a:alphaModFix amt="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435" b="94"/>
          <a:stretch>
            <a:fillRect/>
          </a:stretch>
        </p:blipFill>
        <p:spPr>
          <a:xfrm>
            <a:off x="0" y="1"/>
            <a:ext cx="12192000" cy="6992471"/>
          </a:xfrm>
          <a:custGeom>
            <a:avLst/>
            <a:gdLst>
              <a:gd name="connsiteX0" fmla="*/ 0 w 12192000"/>
              <a:gd name="connsiteY0" fmla="*/ 0 h 6992471"/>
              <a:gd name="connsiteX1" fmla="*/ 12192000 w 12192000"/>
              <a:gd name="connsiteY1" fmla="*/ 0 h 6992471"/>
              <a:gd name="connsiteX2" fmla="*/ 12192000 w 12192000"/>
              <a:gd name="connsiteY2" fmla="*/ 6992471 h 6992471"/>
              <a:gd name="connsiteX3" fmla="*/ 0 w 12192000"/>
              <a:gd name="connsiteY3" fmla="*/ 6992471 h 6992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992471">
                <a:moveTo>
                  <a:pt x="0" y="0"/>
                </a:moveTo>
                <a:lnTo>
                  <a:pt x="12192000" y="0"/>
                </a:lnTo>
                <a:lnTo>
                  <a:pt x="12192000" y="6992471"/>
                </a:lnTo>
                <a:lnTo>
                  <a:pt x="0" y="699247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79496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media" Target="../media/media1.mp3"/><Relationship Id="rId13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1.xml"/><Relationship Id="rId5" Type="http://schemas.openxmlformats.org/officeDocument/2006/relationships/tags" Target="../tags/tag5.xml"/><Relationship Id="rId10" Type="http://schemas.openxmlformats.org/officeDocument/2006/relationships/tags" Target="../tags/tag8.xml"/><Relationship Id="rId4" Type="http://schemas.openxmlformats.org/officeDocument/2006/relationships/tags" Target="../tags/tag4.xml"/><Relationship Id="rId9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A_文本框 115"/>
          <p:cNvSpPr txBox="1"/>
          <p:nvPr>
            <p:custDataLst>
              <p:tags r:id="rId1"/>
            </p:custDataLst>
          </p:nvPr>
        </p:nvSpPr>
        <p:spPr>
          <a:xfrm>
            <a:off x="5980757" y="2435201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None/>
            </a:pPr>
            <a:r>
              <a:rPr lang="zh-CN" altLang="en-US" sz="7200" b="1" cap="all" dirty="0">
                <a:latin typeface="Arial" panose="020B0604020202020204" pitchFamily="34" charset="0"/>
                <a:cs typeface="Arial" panose="020B0604020202020204" pitchFamily="34" charset="0"/>
              </a:rPr>
              <a:t>详细设计汇报</a:t>
            </a:r>
          </a:p>
        </p:txBody>
      </p:sp>
      <p:grpSp>
        <p:nvGrpSpPr>
          <p:cNvPr id="117" name="PA_组合 98"/>
          <p:cNvGrpSpPr/>
          <p:nvPr>
            <p:custDataLst>
              <p:tags r:id="rId2"/>
            </p:custDataLst>
          </p:nvPr>
        </p:nvGrpSpPr>
        <p:grpSpPr>
          <a:xfrm>
            <a:off x="-7636560" y="4658289"/>
            <a:ext cx="14520706" cy="15082672"/>
            <a:chOff x="0" y="0"/>
            <a:chExt cx="1232382" cy="1280079"/>
          </a:xfrm>
        </p:grpSpPr>
        <p:sp>
          <p:nvSpPr>
            <p:cNvPr id="118" name="chenying0907 92"/>
            <p:cNvSpPr/>
            <p:nvPr/>
          </p:nvSpPr>
          <p:spPr>
            <a:xfrm>
              <a:off x="63500" y="431806"/>
              <a:ext cx="1168883" cy="84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9" h="20335" extrusionOk="0">
                  <a:moveTo>
                    <a:pt x="13379" y="9888"/>
                  </a:moveTo>
                  <a:cubicBezTo>
                    <a:pt x="16156" y="7987"/>
                    <a:pt x="19260" y="4290"/>
                    <a:pt x="20047" y="0"/>
                  </a:cubicBezTo>
                  <a:cubicBezTo>
                    <a:pt x="21600" y="7245"/>
                    <a:pt x="19676" y="14890"/>
                    <a:pt x="14434" y="18706"/>
                  </a:cubicBezTo>
                  <a:cubicBezTo>
                    <a:pt x="10460" y="21600"/>
                    <a:pt x="5646" y="20542"/>
                    <a:pt x="2448" y="16290"/>
                  </a:cubicBezTo>
                  <a:cubicBezTo>
                    <a:pt x="1349" y="14829"/>
                    <a:pt x="841" y="13153"/>
                    <a:pt x="0" y="11506"/>
                  </a:cubicBezTo>
                  <a:cubicBezTo>
                    <a:pt x="415" y="12319"/>
                    <a:pt x="2222" y="12745"/>
                    <a:pt x="2888" y="12873"/>
                  </a:cubicBezTo>
                  <a:cubicBezTo>
                    <a:pt x="4049" y="13097"/>
                    <a:pt x="5240" y="12941"/>
                    <a:pt x="6395" y="12727"/>
                  </a:cubicBezTo>
                  <a:cubicBezTo>
                    <a:pt x="8821" y="12276"/>
                    <a:pt x="11185" y="11390"/>
                    <a:pt x="13379" y="988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9" name="chenying0907 93"/>
            <p:cNvSpPr/>
            <p:nvPr/>
          </p:nvSpPr>
          <p:spPr>
            <a:xfrm>
              <a:off x="0" y="6"/>
              <a:ext cx="1229464" cy="1277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14" h="17624" extrusionOk="0">
                  <a:moveTo>
                    <a:pt x="18089" y="13212"/>
                  </a:moveTo>
                  <a:cubicBezTo>
                    <a:pt x="20793" y="8665"/>
                    <a:pt x="19051" y="1688"/>
                    <a:pt x="12580" y="249"/>
                  </a:cubicBezTo>
                  <a:cubicBezTo>
                    <a:pt x="5779" y="-1264"/>
                    <a:pt x="-807" y="4397"/>
                    <a:pt x="81" y="10133"/>
                  </a:cubicBezTo>
                  <a:cubicBezTo>
                    <a:pt x="1215" y="17455"/>
                    <a:pt x="11799" y="20336"/>
                    <a:pt x="17105" y="14539"/>
                  </a:cubicBezTo>
                  <a:cubicBezTo>
                    <a:pt x="17481" y="14129"/>
                    <a:pt x="17809" y="13683"/>
                    <a:pt x="18089" y="13212"/>
                  </a:cubicBezTo>
                  <a:close/>
                </a:path>
              </a:pathLst>
            </a:custGeom>
            <a:noFill/>
            <a:ln w="762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0" name="chenying0907 94"/>
            <p:cNvSpPr/>
            <p:nvPr/>
          </p:nvSpPr>
          <p:spPr>
            <a:xfrm flipH="1" flipV="1">
              <a:off x="598375" y="0"/>
              <a:ext cx="12664" cy="1275141"/>
            </a:xfrm>
            <a:prstGeom prst="line">
              <a:avLst/>
            </a:pr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121" name="chenying0907 95"/>
            <p:cNvSpPr/>
            <p:nvPr/>
          </p:nvSpPr>
          <p:spPr>
            <a:xfrm>
              <a:off x="228599" y="6"/>
              <a:ext cx="761433" cy="1264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47" h="18273" extrusionOk="0">
                  <a:moveTo>
                    <a:pt x="12391" y="18096"/>
                  </a:moveTo>
                  <a:cubicBezTo>
                    <a:pt x="20299" y="16704"/>
                    <a:pt x="20971" y="9754"/>
                    <a:pt x="20010" y="6028"/>
                  </a:cubicBezTo>
                  <a:cubicBezTo>
                    <a:pt x="19534" y="4185"/>
                    <a:pt x="18487" y="1426"/>
                    <a:pt x="14982" y="544"/>
                  </a:cubicBezTo>
                  <a:cubicBezTo>
                    <a:pt x="3960" y="-2230"/>
                    <a:pt x="-629" y="6301"/>
                    <a:pt x="69" y="10363"/>
                  </a:cubicBezTo>
                  <a:cubicBezTo>
                    <a:pt x="598" y="13437"/>
                    <a:pt x="5155" y="19370"/>
                    <a:pt x="12391" y="18096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2" name="chenying0907 96"/>
            <p:cNvSpPr/>
            <p:nvPr/>
          </p:nvSpPr>
          <p:spPr>
            <a:xfrm>
              <a:off x="50800" y="381006"/>
              <a:ext cx="1143000" cy="53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084" extrusionOk="0">
                  <a:moveTo>
                    <a:pt x="0" y="10975"/>
                  </a:moveTo>
                  <a:cubicBezTo>
                    <a:pt x="5633" y="-4190"/>
                    <a:pt x="11507" y="-2443"/>
                    <a:pt x="17154" y="8930"/>
                  </a:cubicBezTo>
                  <a:cubicBezTo>
                    <a:pt x="18363" y="11362"/>
                    <a:pt x="19610" y="11211"/>
                    <a:pt x="20810" y="14623"/>
                  </a:cubicBezTo>
                  <a:cubicBezTo>
                    <a:pt x="21087" y="15412"/>
                    <a:pt x="21308" y="17410"/>
                    <a:pt x="21600" y="1703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23" name="chenying0907 97"/>
            <p:cNvSpPr/>
            <p:nvPr/>
          </p:nvSpPr>
          <p:spPr>
            <a:xfrm>
              <a:off x="38100" y="825506"/>
              <a:ext cx="1163030" cy="32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83" extrusionOk="0">
                  <a:moveTo>
                    <a:pt x="0" y="13166"/>
                  </a:moveTo>
                  <a:cubicBezTo>
                    <a:pt x="1349" y="4232"/>
                    <a:pt x="2977" y="14571"/>
                    <a:pt x="4335" y="16158"/>
                  </a:cubicBezTo>
                  <a:cubicBezTo>
                    <a:pt x="8003" y="20406"/>
                    <a:pt x="11670" y="21600"/>
                    <a:pt x="15337" y="15282"/>
                  </a:cubicBezTo>
                  <a:cubicBezTo>
                    <a:pt x="17520" y="11503"/>
                    <a:pt x="19444" y="14571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11" name="PA_组合 139"/>
          <p:cNvGrpSpPr/>
          <p:nvPr>
            <p:custDataLst>
              <p:tags r:id="rId3"/>
            </p:custDataLst>
          </p:nvPr>
        </p:nvGrpSpPr>
        <p:grpSpPr>
          <a:xfrm rot="8548729">
            <a:off x="1987285" y="4119770"/>
            <a:ext cx="2611427" cy="242835"/>
            <a:chOff x="12700" y="-1"/>
            <a:chExt cx="1395068" cy="386881"/>
          </a:xfrm>
        </p:grpSpPr>
        <p:sp>
          <p:nvSpPr>
            <p:cNvPr id="112" name="chenying0907 135"/>
            <p:cNvSpPr/>
            <p:nvPr/>
          </p:nvSpPr>
          <p:spPr>
            <a:xfrm>
              <a:off x="1371600" y="-1"/>
              <a:ext cx="36168" cy="336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4919" h="14783" extrusionOk="0">
                  <a:moveTo>
                    <a:pt x="14668" y="9624"/>
                  </a:moveTo>
                  <a:cubicBezTo>
                    <a:pt x="13296" y="16702"/>
                    <a:pt x="3141" y="16108"/>
                    <a:pt x="711" y="10207"/>
                  </a:cubicBezTo>
                  <a:cubicBezTo>
                    <a:pt x="-4134" y="-1569"/>
                    <a:pt x="17466" y="-4898"/>
                    <a:pt x="14668" y="9624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14" name="chenying0907 136"/>
            <p:cNvSpPr/>
            <p:nvPr/>
          </p:nvSpPr>
          <p:spPr>
            <a:xfrm>
              <a:off x="12700" y="12698"/>
              <a:ext cx="1352489" cy="3741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912" extrusionOk="0">
                  <a:moveTo>
                    <a:pt x="0" y="11488"/>
                  </a:moveTo>
                  <a:cubicBezTo>
                    <a:pt x="487" y="15274"/>
                    <a:pt x="2411" y="21290"/>
                    <a:pt x="3846" y="19628"/>
                  </a:cubicBezTo>
                  <a:cubicBezTo>
                    <a:pt x="4495" y="18877"/>
                    <a:pt x="4749" y="16868"/>
                    <a:pt x="5017" y="14957"/>
                  </a:cubicBezTo>
                  <a:cubicBezTo>
                    <a:pt x="5420" y="12072"/>
                    <a:pt x="5921" y="7692"/>
                    <a:pt x="6882" y="6380"/>
                  </a:cubicBezTo>
                  <a:cubicBezTo>
                    <a:pt x="7909" y="4976"/>
                    <a:pt x="8909" y="7635"/>
                    <a:pt x="9446" y="10215"/>
                  </a:cubicBezTo>
                  <a:cubicBezTo>
                    <a:pt x="10035" y="13042"/>
                    <a:pt x="10932" y="15637"/>
                    <a:pt x="12033" y="14691"/>
                  </a:cubicBezTo>
                  <a:cubicBezTo>
                    <a:pt x="13984" y="13011"/>
                    <a:pt x="12576" y="4396"/>
                    <a:pt x="14172" y="1656"/>
                  </a:cubicBezTo>
                  <a:cubicBezTo>
                    <a:pt x="14906" y="396"/>
                    <a:pt x="15577" y="1880"/>
                    <a:pt x="16102" y="3544"/>
                  </a:cubicBezTo>
                  <a:cubicBezTo>
                    <a:pt x="16745" y="5586"/>
                    <a:pt x="17079" y="7207"/>
                    <a:pt x="18030" y="7490"/>
                  </a:cubicBezTo>
                  <a:cubicBezTo>
                    <a:pt x="18588" y="7656"/>
                    <a:pt x="19101" y="6897"/>
                    <a:pt x="19447" y="5427"/>
                  </a:cubicBezTo>
                  <a:cubicBezTo>
                    <a:pt x="19755" y="4117"/>
                    <a:pt x="19782" y="1393"/>
                    <a:pt x="20208" y="457"/>
                  </a:cubicBezTo>
                  <a:cubicBezTo>
                    <a:pt x="20555" y="-310"/>
                    <a:pt x="21224" y="60"/>
                    <a:pt x="21600" y="337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24" name="PA_组合 131"/>
          <p:cNvGrpSpPr/>
          <p:nvPr>
            <p:custDataLst>
              <p:tags r:id="rId4"/>
            </p:custDataLst>
          </p:nvPr>
        </p:nvGrpSpPr>
        <p:grpSpPr>
          <a:xfrm rot="10800000" flipV="1">
            <a:off x="4089895" y="1843810"/>
            <a:ext cx="1853202" cy="1592622"/>
            <a:chOff x="0" y="0"/>
            <a:chExt cx="1270000" cy="1091425"/>
          </a:xfrm>
        </p:grpSpPr>
        <p:sp>
          <p:nvSpPr>
            <p:cNvPr id="125" name="chenying0907 125"/>
            <p:cNvSpPr/>
            <p:nvPr/>
          </p:nvSpPr>
          <p:spPr>
            <a:xfrm>
              <a:off x="355600" y="266700"/>
              <a:ext cx="648718" cy="8082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371" y="15519"/>
                  </a:moveTo>
                  <a:cubicBezTo>
                    <a:pt x="18543" y="17158"/>
                    <a:pt x="18935" y="19724"/>
                    <a:pt x="19275" y="21600"/>
                  </a:cubicBezTo>
                  <a:cubicBezTo>
                    <a:pt x="19609" y="18899"/>
                    <a:pt x="20824" y="15817"/>
                    <a:pt x="21600" y="13143"/>
                  </a:cubicBezTo>
                  <a:lnTo>
                    <a:pt x="0" y="0"/>
                  </a:lnTo>
                  <a:cubicBezTo>
                    <a:pt x="0" y="0"/>
                    <a:pt x="17371" y="15519"/>
                    <a:pt x="17371" y="15519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grpSp>
          <p:nvGrpSpPr>
            <p:cNvPr id="126" name="Group 130"/>
            <p:cNvGrpSpPr/>
            <p:nvPr/>
          </p:nvGrpSpPr>
          <p:grpSpPr>
            <a:xfrm>
              <a:off x="0" y="0"/>
              <a:ext cx="1270000" cy="1091426"/>
              <a:chOff x="0" y="0"/>
              <a:chExt cx="1270000" cy="1091425"/>
            </a:xfrm>
          </p:grpSpPr>
          <p:sp>
            <p:nvSpPr>
              <p:cNvPr id="127" name="chenying0907 126"/>
              <p:cNvSpPr/>
              <p:nvPr/>
            </p:nvSpPr>
            <p:spPr>
              <a:xfrm>
                <a:off x="0" y="0"/>
                <a:ext cx="888592" cy="10914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8516" y="5552"/>
                      <a:pt x="15211" y="10785"/>
                      <a:pt x="21600" y="16688"/>
                    </a:cubicBezTo>
                    <a:cubicBezTo>
                      <a:pt x="18956" y="18979"/>
                      <a:pt x="14998" y="19147"/>
                      <a:pt x="12325" y="21600"/>
                    </a:cubicBezTo>
                    <a:cubicBezTo>
                      <a:pt x="8974" y="17526"/>
                      <a:pt x="8870" y="15376"/>
                      <a:pt x="6637" y="10800"/>
                    </a:cubicBezTo>
                    <a:cubicBezTo>
                      <a:pt x="5366" y="8193"/>
                      <a:pt x="2056" y="2254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8" name="chenying0907 127"/>
              <p:cNvSpPr/>
              <p:nvPr/>
            </p:nvSpPr>
            <p:spPr>
              <a:xfrm>
                <a:off x="0" y="0"/>
                <a:ext cx="1270000" cy="75597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380" y="12054"/>
                    </a:moveTo>
                    <a:cubicBezTo>
                      <a:pt x="11598" y="15147"/>
                      <a:pt x="14200" y="19689"/>
                      <a:pt x="16833" y="21600"/>
                    </a:cubicBezTo>
                    <a:cubicBezTo>
                      <a:pt x="18014" y="19571"/>
                      <a:pt x="20025" y="17911"/>
                      <a:pt x="21600" y="16704"/>
                    </a:cubicBezTo>
                    <a:cubicBezTo>
                      <a:pt x="14953" y="11525"/>
                      <a:pt x="7053" y="3483"/>
                      <a:pt x="0" y="0"/>
                    </a:cubicBezTo>
                    <a:cubicBezTo>
                      <a:pt x="0" y="0"/>
                      <a:pt x="6515" y="8057"/>
                      <a:pt x="9380" y="12054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29" name="chenying0907 128"/>
              <p:cNvSpPr/>
              <p:nvPr/>
            </p:nvSpPr>
            <p:spPr>
              <a:xfrm>
                <a:off x="876300" y="762000"/>
                <a:ext cx="127000" cy="3164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6068"/>
                    </a:moveTo>
                    <a:cubicBezTo>
                      <a:pt x="5986" y="10255"/>
                      <a:pt x="7989" y="16810"/>
                      <a:pt x="9724" y="21600"/>
                    </a:cubicBezTo>
                    <a:cubicBezTo>
                      <a:pt x="11432" y="14701"/>
                      <a:pt x="17634" y="6830"/>
                      <a:pt x="21600" y="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30" name="chenying0907 129"/>
              <p:cNvSpPr/>
              <p:nvPr/>
            </p:nvSpPr>
            <p:spPr>
              <a:xfrm>
                <a:off x="749300" y="952500"/>
                <a:ext cx="177800" cy="1143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5994" y="9254"/>
                      <a:pt x="14545" y="14595"/>
                      <a:pt x="21600" y="21600"/>
                    </a:cubicBezTo>
                  </a:path>
                </a:pathLst>
              </a:custGeom>
              <a:noFill/>
              <a:ln w="38100" cap="flat">
                <a:solidFill>
                  <a:srgbClr val="46537A"/>
                </a:solidFill>
                <a:prstDash val="solid"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457200">
                  <a:defRPr sz="3000">
                    <a:solidFill>
                      <a:srgbClr val="FFFFFF"/>
                    </a:solidFill>
                    <a:effectLst>
                      <a:outerShdw blurRad="38100" dist="12700" dir="540000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grpSp>
        <p:nvGrpSpPr>
          <p:cNvPr id="131" name="PA_组合 22"/>
          <p:cNvGrpSpPr/>
          <p:nvPr>
            <p:custDataLst>
              <p:tags r:id="rId5"/>
            </p:custDataLst>
          </p:nvPr>
        </p:nvGrpSpPr>
        <p:grpSpPr>
          <a:xfrm rot="1234529">
            <a:off x="482285" y="2454063"/>
            <a:ext cx="2146377" cy="980262"/>
            <a:chOff x="0" y="-1"/>
            <a:chExt cx="1887191" cy="861891"/>
          </a:xfrm>
        </p:grpSpPr>
        <p:sp>
          <p:nvSpPr>
            <p:cNvPr id="132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3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34" name="PA_chenying0907 148"/>
          <p:cNvSpPr/>
          <p:nvPr>
            <p:custDataLst>
              <p:tags r:id="rId6"/>
            </p:custDataLst>
          </p:nvPr>
        </p:nvSpPr>
        <p:spPr>
          <a:xfrm>
            <a:off x="7099461" y="1723925"/>
            <a:ext cx="3193115" cy="52014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en-US" sz="1200">
                <a:latin typeface="DFPShaoNvW5-GB" charset="-122"/>
                <a:ea typeface="DFPShaoNvW5-GB" charset="-122"/>
                <a:cs typeface="DFPShaoNvW5-GB" charset="-122"/>
              </a:rPr>
              <a:t>Lorem ipsum dolor sit amet, consectetuer adipiscing elit. </a:t>
            </a:r>
            <a:endParaRPr sz="1200">
              <a:latin typeface="DFPShaoNvW5-GB" charset="-122"/>
              <a:ea typeface="DFPShaoNvW5-GB" charset="-122"/>
              <a:cs typeface="DFPShaoNvW5-GB" charset="-122"/>
            </a:endParaRPr>
          </a:p>
        </p:txBody>
      </p:sp>
      <p:grpSp>
        <p:nvGrpSpPr>
          <p:cNvPr id="35" name="PA_组合 22"/>
          <p:cNvGrpSpPr/>
          <p:nvPr>
            <p:custDataLst>
              <p:tags r:id="rId7"/>
            </p:custDataLst>
          </p:nvPr>
        </p:nvGrpSpPr>
        <p:grpSpPr>
          <a:xfrm rot="2133593">
            <a:off x="3993938" y="5500414"/>
            <a:ext cx="588962" cy="268982"/>
            <a:chOff x="0" y="-1"/>
            <a:chExt cx="1887191" cy="861891"/>
          </a:xfrm>
        </p:grpSpPr>
        <p:sp>
          <p:nvSpPr>
            <p:cNvPr id="36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pic>
        <p:nvPicPr>
          <p:cNvPr id="2" name="PA_Lullatone - seasonal produce">
            <a:hlinkClick r:id="" action="ppaction://media"/>
          </p:cNvPr>
          <p:cNvPicPr>
            <a:picLocks noChangeAspect="1"/>
          </p:cNvPicPr>
          <p:nvPr>
            <a:audioFile r:link="rId9"/>
            <p:custDataLst>
              <p:tags r:id="rId10"/>
            </p:custDataLst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2124534" y="-1477958"/>
            <a:ext cx="812800" cy="812800"/>
          </a:xfrm>
          <a:prstGeom prst="rect">
            <a:avLst/>
          </a:prstGeom>
        </p:spPr>
      </p:pic>
      <p:sp>
        <p:nvSpPr>
          <p:cNvPr id="28" name="矩形 259"/>
          <p:cNvSpPr>
            <a:spLocks noChangeArrowheads="1"/>
          </p:cNvSpPr>
          <p:nvPr/>
        </p:nvSpPr>
        <p:spPr bwMode="auto">
          <a:xfrm>
            <a:off x="7667279" y="3985186"/>
            <a:ext cx="1750862" cy="28814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square" lIns="0" tIns="35998" rIns="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400" dirty="0">
                <a:cs typeface="Arial" panose="020B0604020202020204" pitchFamily="34" charset="0"/>
              </a:rPr>
              <a:t>汇报</a:t>
            </a:r>
            <a:r>
              <a:rPr lang="en-US" altLang="zh-CN" sz="1400" dirty="0">
                <a:cs typeface="Arial" panose="020B0604020202020204" pitchFamily="34" charset="0"/>
              </a:rPr>
              <a:t>:TUP-</a:t>
            </a:r>
            <a:r>
              <a:rPr lang="zh-CN" altLang="en-US" sz="1400" dirty="0">
                <a:cs typeface="Arial" panose="020B0604020202020204" pitchFamily="34" charset="0"/>
              </a:rPr>
              <a:t>小组</a:t>
            </a:r>
          </a:p>
        </p:txBody>
      </p:sp>
    </p:spTree>
    <p:extLst>
      <p:ext uri="{BB962C8B-B14F-4D97-AF65-F5344CB8AC3E}">
        <p14:creationId xmlns:p14="http://schemas.microsoft.com/office/powerpoint/2010/main" val="1885124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1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9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16" grpId="0"/>
      <p:bldP spid="34" grpId="0"/>
      <p:bldP spid="2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89530" y="311315"/>
            <a:ext cx="6096000" cy="784830"/>
          </a:xfrm>
          <a:prstGeom prst="rect">
            <a:avLst/>
          </a:prstGeom>
        </p:spPr>
        <p:txBody>
          <a:bodyPr>
            <a:spAutoFit/>
          </a:bodyPr>
          <a:lstStyle/>
          <a:p>
            <a:pPr indent="266700"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kern="100" dirty="0">
                <a:latin typeface="苹方-简"/>
                <a:ea typeface="宋体" panose="02010600030101010101" pitchFamily="2" charset="-122"/>
                <a:cs typeface="Times New Roman" panose="02020603050405020304" pitchFamily="18" charset="0"/>
              </a:rPr>
              <a:t>Boss</a:t>
            </a: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进行多段设计，每阶段攻击方式和玩法都不相同。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dirty="0">
                <a:latin typeface="苹方-简"/>
                <a:cs typeface="Times New Roman" panose="02020603050405020304" pitchFamily="18" charset="0"/>
              </a:rPr>
              <a:t>Boss</a:t>
            </a:r>
            <a:r>
              <a:rPr lang="zh-CN" altLang="zh-CN" dirty="0">
                <a:ea typeface="苹方-简"/>
                <a:cs typeface="Times New Roman" panose="02020603050405020304" pitchFamily="18" charset="0"/>
              </a:rPr>
              <a:t>一共有三个阶段，如下</a:t>
            </a:r>
            <a:r>
              <a:rPr lang="zh-CN" altLang="en-US" dirty="0">
                <a:ea typeface="苹方-简"/>
                <a:cs typeface="Times New Roman" panose="02020603050405020304" pitchFamily="18" charset="0"/>
              </a:rPr>
              <a:t>：</a:t>
            </a:r>
            <a:endParaRPr lang="zh-CN" altLang="en-US" dirty="0"/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515229"/>
              </p:ext>
            </p:extLst>
          </p:nvPr>
        </p:nvGraphicFramePr>
        <p:xfrm>
          <a:off x="1389530" y="1515035"/>
          <a:ext cx="8469611" cy="325117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81748">
                  <a:extLst>
                    <a:ext uri="{9D8B030D-6E8A-4147-A177-3AD203B41FA5}">
                      <a16:colId xmlns:a16="http://schemas.microsoft.com/office/drawing/2014/main" val="3364751649"/>
                    </a:ext>
                  </a:extLst>
                </a:gridCol>
                <a:gridCol w="1788664">
                  <a:extLst>
                    <a:ext uri="{9D8B030D-6E8A-4147-A177-3AD203B41FA5}">
                      <a16:colId xmlns:a16="http://schemas.microsoft.com/office/drawing/2014/main" val="1952935523"/>
                    </a:ext>
                  </a:extLst>
                </a:gridCol>
                <a:gridCol w="2716306">
                  <a:extLst>
                    <a:ext uri="{9D8B030D-6E8A-4147-A177-3AD203B41FA5}">
                      <a16:colId xmlns:a16="http://schemas.microsoft.com/office/drawing/2014/main" val="2605853671"/>
                    </a:ext>
                  </a:extLst>
                </a:gridCol>
                <a:gridCol w="2682893">
                  <a:extLst>
                    <a:ext uri="{9D8B030D-6E8A-4147-A177-3AD203B41FA5}">
                      <a16:colId xmlns:a16="http://schemas.microsoft.com/office/drawing/2014/main" val="703645717"/>
                    </a:ext>
                  </a:extLst>
                </a:gridCol>
              </a:tblGrid>
              <a:tr h="8127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HP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攻击模式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技能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切换下一阶段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6400133"/>
                  </a:ext>
                </a:extLst>
              </a:tr>
              <a:tr h="8127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100%</a:t>
                      </a:r>
                      <a:r>
                        <a:rPr lang="zh-CN" sz="1800" kern="100">
                          <a:effectLst/>
                        </a:rPr>
                        <a:t>～</a:t>
                      </a:r>
                      <a:r>
                        <a:rPr lang="en-US" sz="1800" kern="100">
                          <a:effectLst/>
                        </a:rPr>
                        <a:t>60%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近战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近战平</a:t>
                      </a:r>
                      <a:r>
                        <a:rPr lang="en-US" sz="1800" kern="100" dirty="0">
                          <a:effectLst/>
                        </a:rPr>
                        <a:t>A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发射一圈弹幕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99719340"/>
                  </a:ext>
                </a:extLst>
              </a:tr>
              <a:tr h="8127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60%</a:t>
                      </a:r>
                      <a:r>
                        <a:rPr lang="zh-CN" sz="1800" kern="100">
                          <a:effectLst/>
                        </a:rPr>
                        <a:t>～</a:t>
                      </a:r>
                      <a:r>
                        <a:rPr lang="en-US" sz="1800" kern="100">
                          <a:effectLst/>
                        </a:rPr>
                        <a:t>20%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远程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召唤小兵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时停、场景切换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6265496"/>
                  </a:ext>
                </a:extLst>
              </a:tr>
              <a:tr h="812793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20%</a:t>
                      </a:r>
                      <a:r>
                        <a:rPr lang="zh-CN" sz="1800" kern="100">
                          <a:effectLst/>
                        </a:rPr>
                        <a:t>～</a:t>
                      </a:r>
                      <a:r>
                        <a:rPr lang="en-US" sz="1800" kern="100">
                          <a:effectLst/>
                        </a:rPr>
                        <a:t>0%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近战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瞬移、暴走、时停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无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11033949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2730770" y="505611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时停：暂停时</a:t>
            </a:r>
            <a:r>
              <a:rPr lang="en-US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boss</a:t>
            </a: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攻击降低，降低程度随难度变化。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暴走：</a:t>
            </a:r>
            <a:r>
              <a:rPr lang="en-US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boss</a:t>
            </a: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攻击提升，提升程度随难度变化。</a:t>
            </a:r>
            <a:endParaRPr lang="en-US" altLang="zh-CN" kern="100" dirty="0">
              <a:latin typeface="Calibri" panose="020F0502020204030204" pitchFamily="34" charset="0"/>
              <a:ea typeface="苹方-简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8143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353670" y="1057853"/>
            <a:ext cx="804134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场景切换：将场地分为</a:t>
            </a:r>
            <a:r>
              <a:rPr lang="en-US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4</a:t>
            </a: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部分</a:t>
            </a:r>
            <a:r>
              <a:rPr lang="en-US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ABCD</a:t>
            </a: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，并用不同颜色灯光标注</a:t>
            </a:r>
            <a:r>
              <a:rPr lang="zh-CN" altLang="en-US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。</a:t>
            </a: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每</a:t>
            </a:r>
            <a:r>
              <a:rPr lang="en-US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10s</a:t>
            </a:r>
            <a:r>
              <a:rPr lang="zh-CN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随机切换一次，玩家需跑进安全区。具体见下表</a:t>
            </a:r>
            <a:r>
              <a:rPr lang="zh-CN" altLang="en-US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：</a:t>
            </a:r>
            <a:endParaRPr lang="zh-CN" altLang="zh-CN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9575418"/>
              </p:ext>
            </p:extLst>
          </p:nvPr>
        </p:nvGraphicFramePr>
        <p:xfrm>
          <a:off x="1931893" y="2366684"/>
          <a:ext cx="7122459" cy="2743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46654">
                  <a:extLst>
                    <a:ext uri="{9D8B030D-6E8A-4147-A177-3AD203B41FA5}">
                      <a16:colId xmlns:a16="http://schemas.microsoft.com/office/drawing/2014/main" val="20591923"/>
                    </a:ext>
                  </a:extLst>
                </a:gridCol>
                <a:gridCol w="5675805">
                  <a:extLst>
                    <a:ext uri="{9D8B030D-6E8A-4147-A177-3AD203B41FA5}">
                      <a16:colId xmlns:a16="http://schemas.microsoft.com/office/drawing/2014/main" val="1994387764"/>
                    </a:ext>
                  </a:extLst>
                </a:gridCol>
              </a:tblGrid>
              <a:tr h="5486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场景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效果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0701483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A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Player</a:t>
                      </a:r>
                      <a:r>
                        <a:rPr lang="zh-CN" sz="2000" kern="100" dirty="0">
                          <a:effectLst/>
                        </a:rPr>
                        <a:t>减速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548004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B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Player</a:t>
                      </a:r>
                      <a:r>
                        <a:rPr lang="zh-CN" sz="2000" kern="100" dirty="0">
                          <a:effectLst/>
                        </a:rPr>
                        <a:t>中毒（每秒损失一定血量）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299511688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C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Player</a:t>
                      </a:r>
                      <a:r>
                        <a:rPr lang="zh-CN" sz="2000" kern="100" dirty="0">
                          <a:effectLst/>
                        </a:rPr>
                        <a:t>混乱（左右颠倒，前后颠倒）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89640887"/>
                  </a:ext>
                </a:extLst>
              </a:tr>
              <a:tr h="548640"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2000" kern="100">
                          <a:effectLst/>
                        </a:rPr>
                        <a:t>D</a:t>
                      </a:r>
                      <a:endParaRPr lang="zh-CN" sz="20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2000" kern="100" dirty="0">
                          <a:effectLst/>
                        </a:rPr>
                        <a:t>安全区（每秒回复一定血量）</a:t>
                      </a:r>
                      <a:endParaRPr lang="zh-CN" sz="20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703919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80963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364077" y="3919884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小怪</a:t>
            </a:r>
            <a:r>
              <a:rPr kumimoji="1" lang="en-US" altLang="zh-CN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 AI </a:t>
            </a:r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设计</a:t>
            </a:r>
          </a:p>
        </p:txBody>
      </p:sp>
      <p:grpSp>
        <p:nvGrpSpPr>
          <p:cNvPr id="1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1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378216" y="1833012"/>
              <a:ext cx="78579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 dirty="0">
                  <a:solidFill>
                    <a:schemeClr val="tx2"/>
                  </a:solidFill>
                  <a:latin typeface="DFPShaoNvW5-GB" charset="-122"/>
                  <a:ea typeface="DFPShaoNvW5-GB" charset="-122"/>
                  <a:cs typeface="DFPShaoNvW5-GB" charset="-122"/>
                </a:rPr>
                <a:t>4</a:t>
              </a:r>
              <a:endParaRPr kumimoji="1" lang="zh-CN" altLang="en-US" sz="8000" dirty="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1485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enying0907 148"/>
          <p:cNvSpPr/>
          <p:nvPr/>
        </p:nvSpPr>
        <p:spPr>
          <a:xfrm>
            <a:off x="5615298" y="2510083"/>
            <a:ext cx="4245877" cy="215443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/>
              <a:t>骷髅兵会有群聚性行为，当有队友在他身边时他会变得更强，而当没有队友时他会逃跑，并且当有队友在他身边时，如果血量低于</a:t>
            </a:r>
            <a:r>
              <a:rPr lang="en-US" altLang="zh-CN" dirty="0"/>
              <a:t>50%</a:t>
            </a:r>
            <a:r>
              <a:rPr lang="zh-CN" altLang="zh-CN" dirty="0"/>
              <a:t>会有几率进入狂暴状态攻击玩家。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6209612" y="1605116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骷髅兵</a:t>
            </a:r>
            <a:r>
              <a:rPr kumimoji="1" lang="en-US" altLang="zh-CN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——</a:t>
            </a:r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近战</a:t>
            </a:r>
          </a:p>
        </p:txBody>
      </p:sp>
      <p:pic>
        <p:nvPicPr>
          <p:cNvPr id="12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1248335" y="1401630"/>
            <a:ext cx="3700183" cy="36544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07654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/>
          <p:nvPr/>
        </p:nvPicPr>
        <p:blipFill>
          <a:blip r:embed="rId2"/>
          <a:stretch>
            <a:fillRect/>
          </a:stretch>
        </p:blipFill>
        <p:spPr>
          <a:xfrm>
            <a:off x="4381237" y="0"/>
            <a:ext cx="6089539" cy="6858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25313" y="2750095"/>
            <a:ext cx="264687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骷髅兵决策树</a:t>
            </a:r>
          </a:p>
        </p:txBody>
      </p:sp>
    </p:spTree>
    <p:extLst>
      <p:ext uri="{BB962C8B-B14F-4D97-AF65-F5344CB8AC3E}">
        <p14:creationId xmlns:p14="http://schemas.microsoft.com/office/powerpoint/2010/main" val="4573700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henying0907 148"/>
          <p:cNvSpPr/>
          <p:nvPr/>
        </p:nvSpPr>
        <p:spPr>
          <a:xfrm>
            <a:off x="6693645" y="2846331"/>
            <a:ext cx="3080009" cy="15542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zh-CN" sz="2000" dirty="0">
                <a:sym typeface="Noteworthy Bold"/>
              </a:rPr>
              <a:t>兽人的行动决策比较简单</a:t>
            </a:r>
            <a:r>
              <a:rPr lang="zh-CN" altLang="en-US" sz="2000" dirty="0">
                <a:sym typeface="Noteworthy Bold"/>
              </a:rPr>
              <a:t>。</a:t>
            </a:r>
            <a:endParaRPr lang="en-US" altLang="zh-CN" sz="2000" dirty="0">
              <a:sym typeface="Noteworthy Bold"/>
            </a:endParaRPr>
          </a:p>
          <a:p>
            <a:pPr defTabSz="457200">
              <a:lnSpc>
                <a:spcPct val="120000"/>
              </a:lnSpc>
              <a:tabLst>
                <a:tab pos="1066800" algn="l"/>
              </a:tabLst>
              <a:defRPr sz="3600">
                <a:solidFill>
                  <a:srgbClr val="475278"/>
                </a:solidFill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lang="zh-CN" altLang="zh-CN" sz="2000" dirty="0">
                <a:sym typeface="Noteworthy Bold"/>
              </a:rPr>
              <a:t>会根据血量进行狂暴或者是逃跑，用随机数来进行模拟。</a:t>
            </a:r>
            <a:endParaRPr sz="1050" dirty="0">
              <a:latin typeface="DFPShaoNvW5-GB" charset="-122"/>
              <a:ea typeface="DFPShaoNvW5-GB" charset="-122"/>
              <a:cs typeface="DFPShaoNvW5-GB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306038" y="1317950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兽人战士</a:t>
            </a:r>
            <a:r>
              <a:rPr kumimoji="1" lang="en-US" altLang="zh-CN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——</a:t>
            </a:r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近战</a:t>
            </a:r>
          </a:p>
        </p:txBody>
      </p:sp>
      <p:pic>
        <p:nvPicPr>
          <p:cNvPr id="12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1097728" y="1311674"/>
            <a:ext cx="4621754" cy="40402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9762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230498" y="2750095"/>
            <a:ext cx="223651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兽人决策树</a:t>
            </a:r>
          </a:p>
        </p:txBody>
      </p:sp>
      <p:pic>
        <p:nvPicPr>
          <p:cNvPr id="4" name="图片 3"/>
          <p:cNvPicPr/>
          <p:nvPr/>
        </p:nvPicPr>
        <p:blipFill>
          <a:blip r:embed="rId2"/>
          <a:stretch>
            <a:fillRect/>
          </a:stretch>
        </p:blipFill>
        <p:spPr>
          <a:xfrm>
            <a:off x="3963669" y="0"/>
            <a:ext cx="643539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6561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henying0907 148"/>
          <p:cNvSpPr/>
          <p:nvPr/>
        </p:nvSpPr>
        <p:spPr>
          <a:xfrm>
            <a:off x="5953966" y="2101788"/>
            <a:ext cx="3349409" cy="34009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38100" tIns="38100" rIns="38100" bIns="38100" numCol="1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/>
              <a:t>魔法师行动较为复杂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zh-CN" dirty="0"/>
              <a:t>他需要观察周围是否有兽人战士同伴，然后移动到离</a:t>
            </a:r>
            <a:r>
              <a:rPr lang="zh-CN" altLang="en-US" dirty="0"/>
              <a:t>玩家</a:t>
            </a:r>
            <a:r>
              <a:rPr lang="zh-CN" altLang="zh-CN" dirty="0"/>
              <a:t>距离最近的兽人战士的身后，距离玩家一定距离处</a:t>
            </a:r>
            <a:r>
              <a:rPr lang="zh-CN" altLang="en-US" dirty="0"/>
              <a:t>。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zh-CN" dirty="0"/>
              <a:t>魔法师所处位置，在玩家到兽人的延长线上，距离</a:t>
            </a:r>
            <a:r>
              <a:rPr lang="zh-CN" altLang="en-US" dirty="0"/>
              <a:t>是玩家到离玩家最近的兽人的距离的</a:t>
            </a:r>
            <a:r>
              <a:rPr lang="en-US" altLang="zh-CN" dirty="0"/>
              <a:t>3</a:t>
            </a:r>
            <a:r>
              <a:rPr lang="zh-CN" altLang="en-US" dirty="0"/>
              <a:t>倍</a:t>
            </a:r>
            <a:r>
              <a:rPr lang="zh-CN" altLang="zh-CN" dirty="0"/>
              <a:t>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5615299" y="1237347"/>
            <a:ext cx="40267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蓝色魔法师</a:t>
            </a:r>
            <a:r>
              <a:rPr kumimoji="1" lang="en-US" altLang="zh-CN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——</a:t>
            </a:r>
            <a:r>
              <a:rPr kumimoji="1" lang="zh-CN" altLang="en-US" sz="32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远程</a:t>
            </a:r>
          </a:p>
        </p:txBody>
      </p:sp>
      <p:pic>
        <p:nvPicPr>
          <p:cNvPr id="12" name="图片 11"/>
          <p:cNvPicPr/>
          <p:nvPr/>
        </p:nvPicPr>
        <p:blipFill>
          <a:blip r:embed="rId2"/>
          <a:stretch>
            <a:fillRect/>
          </a:stretch>
        </p:blipFill>
        <p:spPr>
          <a:xfrm>
            <a:off x="713142" y="1237347"/>
            <a:ext cx="4513282" cy="45176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03111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025315" y="2750095"/>
            <a:ext cx="264687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魔法师决策树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2" b="2614"/>
          <a:stretch/>
        </p:blipFill>
        <p:spPr>
          <a:xfrm>
            <a:off x="4410635" y="17499"/>
            <a:ext cx="5118847" cy="684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8851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956004" y="391988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测试计划</a:t>
            </a:r>
          </a:p>
        </p:txBody>
      </p:sp>
      <p:grpSp>
        <p:nvGrpSpPr>
          <p:cNvPr id="1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1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378216" y="1833012"/>
              <a:ext cx="78579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 dirty="0">
                  <a:solidFill>
                    <a:schemeClr val="tx2"/>
                  </a:solidFill>
                  <a:latin typeface="DFPShaoNvW5-GB" charset="-122"/>
                  <a:ea typeface="DFPShaoNvW5-GB" charset="-122"/>
                  <a:cs typeface="DFPShaoNvW5-GB" charset="-122"/>
                </a:rPr>
                <a:t>5</a:t>
              </a:r>
              <a:endParaRPr kumimoji="1" lang="zh-CN" altLang="en-US" sz="8000" dirty="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872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921869" y="2006606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72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rPr>
              <a:t>目录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580036" y="110592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成员分工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531237" y="1355250"/>
            <a:ext cx="340509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en-US" altLang="zh-CN" sz="48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rPr>
              <a:t>Contents</a:t>
            </a:r>
            <a:endParaRPr kumimoji="1" lang="zh-CN" altLang="en-US" sz="4800">
              <a:solidFill>
                <a:schemeClr val="tx2"/>
              </a:solidFill>
              <a:latin typeface="DFPShaoNvW5-GB" charset="-122"/>
              <a:ea typeface="DFPShaoNvW5-GB" charset="-122"/>
              <a:cs typeface="DFPShaoNvW5-GB" charset="-122"/>
            </a:endParaRPr>
          </a:p>
        </p:txBody>
      </p:sp>
      <p:grpSp>
        <p:nvGrpSpPr>
          <p:cNvPr id="68" name="组 67"/>
          <p:cNvGrpSpPr/>
          <p:nvPr/>
        </p:nvGrpSpPr>
        <p:grpSpPr>
          <a:xfrm>
            <a:off x="6616400" y="915527"/>
            <a:ext cx="714896" cy="842464"/>
            <a:chOff x="6528664" y="1618363"/>
            <a:chExt cx="714896" cy="842464"/>
          </a:xfrm>
        </p:grpSpPr>
        <p:sp>
          <p:nvSpPr>
            <p:cNvPr id="27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722231" y="1808762"/>
              <a:ext cx="4154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DFPShaoNvW5-GB" charset="-122"/>
                  <a:ea typeface="DFPShaoNvW5-GB" charset="-122"/>
                  <a:cs typeface="DFPShaoNvW5-GB" charset="-122"/>
                </a:rPr>
                <a:t>1</a:t>
              </a:r>
              <a:endParaRPr kumimoji="1" lang="zh-CN" altLang="en-US" sz="2400" dirty="0"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  <p:grpSp>
        <p:nvGrpSpPr>
          <p:cNvPr id="55" name="Group 98"/>
          <p:cNvGrpSpPr/>
          <p:nvPr/>
        </p:nvGrpSpPr>
        <p:grpSpPr>
          <a:xfrm>
            <a:off x="-7636560" y="4658289"/>
            <a:ext cx="14520706" cy="15082672"/>
            <a:chOff x="0" y="0"/>
            <a:chExt cx="1232382" cy="1280079"/>
          </a:xfrm>
        </p:grpSpPr>
        <p:sp>
          <p:nvSpPr>
            <p:cNvPr id="56" name="chenying0907 92"/>
            <p:cNvSpPr/>
            <p:nvPr/>
          </p:nvSpPr>
          <p:spPr>
            <a:xfrm>
              <a:off x="63500" y="431806"/>
              <a:ext cx="1168883" cy="8482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69" h="20335" extrusionOk="0">
                  <a:moveTo>
                    <a:pt x="13379" y="9888"/>
                  </a:moveTo>
                  <a:cubicBezTo>
                    <a:pt x="16156" y="7987"/>
                    <a:pt x="19260" y="4290"/>
                    <a:pt x="20047" y="0"/>
                  </a:cubicBezTo>
                  <a:cubicBezTo>
                    <a:pt x="21600" y="7245"/>
                    <a:pt x="19676" y="14890"/>
                    <a:pt x="14434" y="18706"/>
                  </a:cubicBezTo>
                  <a:cubicBezTo>
                    <a:pt x="10460" y="21600"/>
                    <a:pt x="5646" y="20542"/>
                    <a:pt x="2448" y="16290"/>
                  </a:cubicBezTo>
                  <a:cubicBezTo>
                    <a:pt x="1349" y="14829"/>
                    <a:pt x="841" y="13153"/>
                    <a:pt x="0" y="11506"/>
                  </a:cubicBezTo>
                  <a:cubicBezTo>
                    <a:pt x="415" y="12319"/>
                    <a:pt x="2222" y="12745"/>
                    <a:pt x="2888" y="12873"/>
                  </a:cubicBezTo>
                  <a:cubicBezTo>
                    <a:pt x="4049" y="13097"/>
                    <a:pt x="5240" y="12941"/>
                    <a:pt x="6395" y="12727"/>
                  </a:cubicBezTo>
                  <a:cubicBezTo>
                    <a:pt x="8821" y="12276"/>
                    <a:pt x="11185" y="11390"/>
                    <a:pt x="13379" y="988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7" name="chenying0907 93"/>
            <p:cNvSpPr/>
            <p:nvPr/>
          </p:nvSpPr>
          <p:spPr>
            <a:xfrm>
              <a:off x="0" y="6"/>
              <a:ext cx="1229464" cy="1277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14" h="17624" extrusionOk="0">
                  <a:moveTo>
                    <a:pt x="18089" y="13212"/>
                  </a:moveTo>
                  <a:cubicBezTo>
                    <a:pt x="20793" y="8665"/>
                    <a:pt x="19051" y="1688"/>
                    <a:pt x="12580" y="249"/>
                  </a:cubicBezTo>
                  <a:cubicBezTo>
                    <a:pt x="5779" y="-1264"/>
                    <a:pt x="-807" y="4397"/>
                    <a:pt x="81" y="10133"/>
                  </a:cubicBezTo>
                  <a:cubicBezTo>
                    <a:pt x="1215" y="17455"/>
                    <a:pt x="11799" y="20336"/>
                    <a:pt x="17105" y="14539"/>
                  </a:cubicBezTo>
                  <a:cubicBezTo>
                    <a:pt x="17481" y="14129"/>
                    <a:pt x="17809" y="13683"/>
                    <a:pt x="18089" y="13212"/>
                  </a:cubicBezTo>
                  <a:close/>
                </a:path>
              </a:pathLst>
            </a:custGeom>
            <a:noFill/>
            <a:ln w="762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58" name="chenying0907 94"/>
            <p:cNvSpPr/>
            <p:nvPr/>
          </p:nvSpPr>
          <p:spPr>
            <a:xfrm flipH="1" flipV="1">
              <a:off x="598375" y="0"/>
              <a:ext cx="12664" cy="1275141"/>
            </a:xfrm>
            <a:prstGeom prst="line">
              <a:avLst/>
            </a:pr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l" defTabSz="457200">
                <a:defRPr sz="1200">
                  <a:latin typeface="Helvetica"/>
                  <a:ea typeface="Helvetica"/>
                  <a:cs typeface="Helvetica"/>
                  <a:sym typeface="Helvetica"/>
                </a:defRPr>
              </a:pPr>
              <a:endParaRPr/>
            </a:p>
          </p:txBody>
        </p:sp>
        <p:sp>
          <p:nvSpPr>
            <p:cNvPr id="59" name="chenying0907 95"/>
            <p:cNvSpPr/>
            <p:nvPr/>
          </p:nvSpPr>
          <p:spPr>
            <a:xfrm>
              <a:off x="228599" y="6"/>
              <a:ext cx="761433" cy="1264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47" h="18273" extrusionOk="0">
                  <a:moveTo>
                    <a:pt x="12391" y="18096"/>
                  </a:moveTo>
                  <a:cubicBezTo>
                    <a:pt x="20299" y="16704"/>
                    <a:pt x="20971" y="9754"/>
                    <a:pt x="20010" y="6028"/>
                  </a:cubicBezTo>
                  <a:cubicBezTo>
                    <a:pt x="19534" y="4185"/>
                    <a:pt x="18487" y="1426"/>
                    <a:pt x="14982" y="544"/>
                  </a:cubicBezTo>
                  <a:cubicBezTo>
                    <a:pt x="3960" y="-2230"/>
                    <a:pt x="-629" y="6301"/>
                    <a:pt x="69" y="10363"/>
                  </a:cubicBezTo>
                  <a:cubicBezTo>
                    <a:pt x="598" y="13437"/>
                    <a:pt x="5155" y="19370"/>
                    <a:pt x="12391" y="18096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0" name="chenying0907 96"/>
            <p:cNvSpPr/>
            <p:nvPr/>
          </p:nvSpPr>
          <p:spPr>
            <a:xfrm>
              <a:off x="50800" y="381006"/>
              <a:ext cx="1143000" cy="53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084" extrusionOk="0">
                  <a:moveTo>
                    <a:pt x="0" y="10975"/>
                  </a:moveTo>
                  <a:cubicBezTo>
                    <a:pt x="5633" y="-4190"/>
                    <a:pt x="11507" y="-2443"/>
                    <a:pt x="17154" y="8930"/>
                  </a:cubicBezTo>
                  <a:cubicBezTo>
                    <a:pt x="18363" y="11362"/>
                    <a:pt x="19610" y="11211"/>
                    <a:pt x="20810" y="14623"/>
                  </a:cubicBezTo>
                  <a:cubicBezTo>
                    <a:pt x="21087" y="15412"/>
                    <a:pt x="21308" y="17410"/>
                    <a:pt x="21600" y="1703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1" name="chenying0907 97"/>
            <p:cNvSpPr/>
            <p:nvPr/>
          </p:nvSpPr>
          <p:spPr>
            <a:xfrm>
              <a:off x="38100" y="825506"/>
              <a:ext cx="1163030" cy="323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683" extrusionOk="0">
                  <a:moveTo>
                    <a:pt x="0" y="13166"/>
                  </a:moveTo>
                  <a:cubicBezTo>
                    <a:pt x="1349" y="4232"/>
                    <a:pt x="2977" y="14571"/>
                    <a:pt x="4335" y="16158"/>
                  </a:cubicBezTo>
                  <a:cubicBezTo>
                    <a:pt x="8003" y="20406"/>
                    <a:pt x="11670" y="21600"/>
                    <a:pt x="15337" y="15282"/>
                  </a:cubicBezTo>
                  <a:cubicBezTo>
                    <a:pt x="17520" y="11503"/>
                    <a:pt x="19444" y="14571"/>
                    <a:pt x="21600" y="0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2" name="Group 22"/>
          <p:cNvGrpSpPr/>
          <p:nvPr/>
        </p:nvGrpSpPr>
        <p:grpSpPr>
          <a:xfrm rot="1234529">
            <a:off x="482285" y="2454063"/>
            <a:ext cx="2146377" cy="980262"/>
            <a:chOff x="0" y="-1"/>
            <a:chExt cx="1887191" cy="861891"/>
          </a:xfrm>
        </p:grpSpPr>
        <p:sp>
          <p:nvSpPr>
            <p:cNvPr id="63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4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65" name="Group 22"/>
          <p:cNvGrpSpPr/>
          <p:nvPr/>
        </p:nvGrpSpPr>
        <p:grpSpPr>
          <a:xfrm rot="2133593">
            <a:off x="3993938" y="5500414"/>
            <a:ext cx="588962" cy="268982"/>
            <a:chOff x="0" y="-1"/>
            <a:chExt cx="1887191" cy="861891"/>
          </a:xfrm>
        </p:grpSpPr>
        <p:sp>
          <p:nvSpPr>
            <p:cNvPr id="66" name="chenying0907 20"/>
            <p:cNvSpPr/>
            <p:nvPr/>
          </p:nvSpPr>
          <p:spPr>
            <a:xfrm>
              <a:off x="279400" y="406400"/>
              <a:ext cx="1606206" cy="4554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74" h="20451" extrusionOk="0">
                  <a:moveTo>
                    <a:pt x="0" y="19208"/>
                  </a:moveTo>
                  <a:cubicBezTo>
                    <a:pt x="4851" y="18183"/>
                    <a:pt x="8348" y="15830"/>
                    <a:pt x="11759" y="14762"/>
                  </a:cubicBezTo>
                  <a:cubicBezTo>
                    <a:pt x="14906" y="13777"/>
                    <a:pt x="17829" y="8081"/>
                    <a:pt x="19986" y="0"/>
                  </a:cubicBezTo>
                  <a:cubicBezTo>
                    <a:pt x="21056" y="3168"/>
                    <a:pt x="21600" y="19813"/>
                    <a:pt x="21573" y="19813"/>
                  </a:cubicBezTo>
                  <a:cubicBezTo>
                    <a:pt x="17828" y="19813"/>
                    <a:pt x="14082" y="19819"/>
                    <a:pt x="10337" y="19818"/>
                  </a:cubicBezTo>
                  <a:cubicBezTo>
                    <a:pt x="8484" y="19817"/>
                    <a:pt x="6631" y="19817"/>
                    <a:pt x="4779" y="19809"/>
                  </a:cubicBezTo>
                  <a:cubicBezTo>
                    <a:pt x="3446" y="19802"/>
                    <a:pt x="1189" y="21600"/>
                    <a:pt x="0" y="19208"/>
                  </a:cubicBezTo>
                  <a:close/>
                </a:path>
              </a:pathLst>
            </a:custGeom>
            <a:solidFill>
              <a:srgbClr val="E7E4EA"/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67" name="chenying0907 21"/>
            <p:cNvSpPr/>
            <p:nvPr/>
          </p:nvSpPr>
          <p:spPr>
            <a:xfrm>
              <a:off x="0" y="-1"/>
              <a:ext cx="1887191" cy="848841"/>
            </a:xfrm>
            <a:custGeom>
              <a:avLst/>
              <a:gdLst>
                <a:gd name="connsiteX0" fmla="*/ 7770 w 21600"/>
                <a:gd name="connsiteY0" fmla="*/ 21519 h 23557"/>
                <a:gd name="connsiteX1" fmla="*/ 0 w 21600"/>
                <a:gd name="connsiteY1" fmla="*/ 21519 h 23557"/>
                <a:gd name="connsiteX2" fmla="*/ 745 w 21600"/>
                <a:gd name="connsiteY2" fmla="*/ 12132 h 23557"/>
                <a:gd name="connsiteX3" fmla="*/ 4557 w 21600"/>
                <a:gd name="connsiteY3" fmla="*/ 10885 h 23557"/>
                <a:gd name="connsiteX4" fmla="*/ 8782 w 21600"/>
                <a:gd name="connsiteY4" fmla="*/ 1 h 23557"/>
                <a:gd name="connsiteX5" fmla="*/ 13726 w 21600"/>
                <a:gd name="connsiteY5" fmla="*/ 11178 h 23557"/>
                <a:gd name="connsiteX6" fmla="*/ 19043 w 21600"/>
                <a:gd name="connsiteY6" fmla="*/ 7147 h 23557"/>
                <a:gd name="connsiteX7" fmla="*/ 21600 w 21600"/>
                <a:gd name="connsiteY7" fmla="*/ 21519 h 23557"/>
                <a:gd name="connsiteX8" fmla="*/ 8690 w 21600"/>
                <a:gd name="connsiteY8" fmla="*/ 23557 h 23557"/>
                <a:gd name="connsiteX0" fmla="*/ 7770 w 21600"/>
                <a:gd name="connsiteY0" fmla="*/ 21519 h 21519"/>
                <a:gd name="connsiteX1" fmla="*/ 0 w 21600"/>
                <a:gd name="connsiteY1" fmla="*/ 21519 h 21519"/>
                <a:gd name="connsiteX2" fmla="*/ 745 w 21600"/>
                <a:gd name="connsiteY2" fmla="*/ 12132 h 21519"/>
                <a:gd name="connsiteX3" fmla="*/ 4557 w 21600"/>
                <a:gd name="connsiteY3" fmla="*/ 10885 h 21519"/>
                <a:gd name="connsiteX4" fmla="*/ 8782 w 21600"/>
                <a:gd name="connsiteY4" fmla="*/ 1 h 21519"/>
                <a:gd name="connsiteX5" fmla="*/ 13726 w 21600"/>
                <a:gd name="connsiteY5" fmla="*/ 11178 h 21519"/>
                <a:gd name="connsiteX6" fmla="*/ 19043 w 21600"/>
                <a:gd name="connsiteY6" fmla="*/ 7147 h 21519"/>
                <a:gd name="connsiteX7" fmla="*/ 21600 w 21600"/>
                <a:gd name="connsiteY7" fmla="*/ 21519 h 21519"/>
                <a:gd name="connsiteX0" fmla="*/ 0 w 21600"/>
                <a:gd name="connsiteY0" fmla="*/ 21519 h 21519"/>
                <a:gd name="connsiteX1" fmla="*/ 745 w 21600"/>
                <a:gd name="connsiteY1" fmla="*/ 12132 h 21519"/>
                <a:gd name="connsiteX2" fmla="*/ 4557 w 21600"/>
                <a:gd name="connsiteY2" fmla="*/ 10885 h 21519"/>
                <a:gd name="connsiteX3" fmla="*/ 8782 w 21600"/>
                <a:gd name="connsiteY3" fmla="*/ 1 h 21519"/>
                <a:gd name="connsiteX4" fmla="*/ 13726 w 21600"/>
                <a:gd name="connsiteY4" fmla="*/ 11178 h 21519"/>
                <a:gd name="connsiteX5" fmla="*/ 19043 w 21600"/>
                <a:gd name="connsiteY5" fmla="*/ 7147 h 21519"/>
                <a:gd name="connsiteX6" fmla="*/ 21600 w 21600"/>
                <a:gd name="connsiteY6" fmla="*/ 21519 h 21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0" h="21519" extrusionOk="0">
                  <a:moveTo>
                    <a:pt x="0" y="21519"/>
                  </a:moveTo>
                  <a:cubicBezTo>
                    <a:pt x="53" y="17915"/>
                    <a:pt x="143" y="14345"/>
                    <a:pt x="745" y="12132"/>
                  </a:cubicBezTo>
                  <a:cubicBezTo>
                    <a:pt x="1347" y="9920"/>
                    <a:pt x="2460" y="9063"/>
                    <a:pt x="4557" y="10885"/>
                  </a:cubicBezTo>
                  <a:cubicBezTo>
                    <a:pt x="4266" y="3514"/>
                    <a:pt x="6464" y="-81"/>
                    <a:pt x="8782" y="1"/>
                  </a:cubicBezTo>
                  <a:cubicBezTo>
                    <a:pt x="11100" y="83"/>
                    <a:pt x="13537" y="3842"/>
                    <a:pt x="13726" y="11178"/>
                  </a:cubicBezTo>
                  <a:cubicBezTo>
                    <a:pt x="14814" y="7849"/>
                    <a:pt x="17234" y="5175"/>
                    <a:pt x="19043" y="7147"/>
                  </a:cubicBezTo>
                  <a:cubicBezTo>
                    <a:pt x="21193" y="9491"/>
                    <a:pt x="21277" y="16976"/>
                    <a:pt x="21600" y="2151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72" name="文本框 71"/>
          <p:cNvSpPr txBox="1"/>
          <p:nvPr/>
        </p:nvSpPr>
        <p:spPr>
          <a:xfrm>
            <a:off x="8100580" y="2186247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静态关卡设计</a:t>
            </a:r>
          </a:p>
        </p:txBody>
      </p:sp>
      <p:grpSp>
        <p:nvGrpSpPr>
          <p:cNvPr id="73" name="组 72"/>
          <p:cNvGrpSpPr/>
          <p:nvPr/>
        </p:nvGrpSpPr>
        <p:grpSpPr>
          <a:xfrm>
            <a:off x="7222588" y="1966055"/>
            <a:ext cx="714896" cy="842464"/>
            <a:chOff x="6528664" y="1618363"/>
            <a:chExt cx="714896" cy="842464"/>
          </a:xfrm>
        </p:grpSpPr>
        <p:sp>
          <p:nvSpPr>
            <p:cNvPr id="74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5" name="文本框 74"/>
            <p:cNvSpPr txBox="1"/>
            <p:nvPr/>
          </p:nvSpPr>
          <p:spPr>
            <a:xfrm>
              <a:off x="6722231" y="1808762"/>
              <a:ext cx="4154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>
                  <a:latin typeface="DFPShaoNvW5-GB" charset="-122"/>
                  <a:ea typeface="DFPShaoNvW5-GB" charset="-122"/>
                  <a:cs typeface="DFPShaoNvW5-GB" charset="-122"/>
                </a:rPr>
                <a:t>2</a:t>
              </a:r>
              <a:endParaRPr kumimoji="1" lang="zh-CN" altLang="en-US" sz="2400"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7580036" y="3280082"/>
            <a:ext cx="23006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BOSS AI</a:t>
            </a:r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设计</a:t>
            </a:r>
          </a:p>
        </p:txBody>
      </p:sp>
      <p:grpSp>
        <p:nvGrpSpPr>
          <p:cNvPr id="77" name="组 76"/>
          <p:cNvGrpSpPr/>
          <p:nvPr/>
        </p:nvGrpSpPr>
        <p:grpSpPr>
          <a:xfrm>
            <a:off x="6621132" y="3079120"/>
            <a:ext cx="714896" cy="842464"/>
            <a:chOff x="6528664" y="1618363"/>
            <a:chExt cx="714896" cy="842464"/>
          </a:xfrm>
        </p:grpSpPr>
        <p:sp>
          <p:nvSpPr>
            <p:cNvPr id="78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6722231" y="1808762"/>
              <a:ext cx="4154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DFPShaoNvW5-GB" charset="-122"/>
                  <a:ea typeface="DFPShaoNvW5-GB" charset="-122"/>
                  <a:cs typeface="DFPShaoNvW5-GB" charset="-122"/>
                </a:rPr>
                <a:t>3</a:t>
              </a:r>
              <a:endParaRPr kumimoji="1" lang="zh-CN" altLang="en-US" sz="2400" dirty="0"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  <p:sp>
        <p:nvSpPr>
          <p:cNvPr id="80" name="文本框 79"/>
          <p:cNvSpPr txBox="1"/>
          <p:nvPr/>
        </p:nvSpPr>
        <p:spPr>
          <a:xfrm>
            <a:off x="8140789" y="437391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小怪</a:t>
            </a:r>
            <a:r>
              <a:rPr kumimoji="1" lang="en-US" altLang="zh-CN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AI</a:t>
            </a:r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设计</a:t>
            </a:r>
            <a:endParaRPr kumimoji="1" lang="en-US" altLang="zh-CN" sz="2800" dirty="0">
              <a:solidFill>
                <a:schemeClr val="tx2">
                  <a:lumMod val="75000"/>
                </a:schemeClr>
              </a:solidFill>
              <a:latin typeface="DFPShaoNvW5-GB" charset="-122"/>
              <a:ea typeface="DFPShaoNvW5-GB" charset="-122"/>
              <a:cs typeface="DFPShaoNvW5-GB" charset="-122"/>
            </a:endParaRPr>
          </a:p>
        </p:txBody>
      </p:sp>
      <p:grpSp>
        <p:nvGrpSpPr>
          <p:cNvPr id="81" name="组 80"/>
          <p:cNvGrpSpPr/>
          <p:nvPr/>
        </p:nvGrpSpPr>
        <p:grpSpPr>
          <a:xfrm>
            <a:off x="7230197" y="4129648"/>
            <a:ext cx="714896" cy="842464"/>
            <a:chOff x="6528664" y="1618363"/>
            <a:chExt cx="714896" cy="842464"/>
          </a:xfrm>
        </p:grpSpPr>
        <p:sp>
          <p:nvSpPr>
            <p:cNvPr id="82" name="chenying0907 232"/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3" name="文本框 82"/>
            <p:cNvSpPr txBox="1"/>
            <p:nvPr/>
          </p:nvSpPr>
          <p:spPr>
            <a:xfrm>
              <a:off x="6722231" y="1808762"/>
              <a:ext cx="41549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DFPShaoNvW5-GB" charset="-122"/>
                  <a:ea typeface="DFPShaoNvW5-GB" charset="-122"/>
                  <a:cs typeface="DFPShaoNvW5-GB" charset="-122"/>
                </a:rPr>
                <a:t>4</a:t>
              </a:r>
              <a:endParaRPr kumimoji="1" lang="zh-CN" altLang="en-US" sz="2400" dirty="0"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  <p:grpSp>
        <p:nvGrpSpPr>
          <p:cNvPr id="35" name="组 80">
            <a:extLst>
              <a:ext uri="{FF2B5EF4-FFF2-40B4-BE49-F238E27FC236}">
                <a16:creationId xmlns:a16="http://schemas.microsoft.com/office/drawing/2014/main" id="{215D16A3-F9DC-4F8B-8102-8D00AB2C7711}"/>
              </a:ext>
            </a:extLst>
          </p:cNvPr>
          <p:cNvGrpSpPr/>
          <p:nvPr/>
        </p:nvGrpSpPr>
        <p:grpSpPr>
          <a:xfrm>
            <a:off x="6701259" y="5180176"/>
            <a:ext cx="714896" cy="842464"/>
            <a:chOff x="6528664" y="1618363"/>
            <a:chExt cx="714896" cy="842464"/>
          </a:xfrm>
        </p:grpSpPr>
        <p:sp>
          <p:nvSpPr>
            <p:cNvPr id="36" name="chenying0907 232">
              <a:extLst>
                <a:ext uri="{FF2B5EF4-FFF2-40B4-BE49-F238E27FC236}">
                  <a16:creationId xmlns:a16="http://schemas.microsoft.com/office/drawing/2014/main" id="{66515040-F3F2-4016-A84C-A69F7EC78556}"/>
                </a:ext>
              </a:extLst>
            </p:cNvPr>
            <p:cNvSpPr/>
            <p:nvPr/>
          </p:nvSpPr>
          <p:spPr>
            <a:xfrm>
              <a:off x="6528664" y="1618363"/>
              <a:ext cx="714896" cy="8424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0919"/>
                  </a:moveTo>
                  <a:cubicBezTo>
                    <a:pt x="5348" y="11844"/>
                    <a:pt x="8764" y="3907"/>
                    <a:pt x="11380" y="0"/>
                  </a:cubicBezTo>
                  <a:cubicBezTo>
                    <a:pt x="11376" y="5932"/>
                    <a:pt x="16649" y="9489"/>
                    <a:pt x="21600" y="13177"/>
                  </a:cubicBezTo>
                  <a:cubicBezTo>
                    <a:pt x="16544" y="13853"/>
                    <a:pt x="13668" y="17355"/>
                    <a:pt x="11962" y="21600"/>
                  </a:cubicBezTo>
                  <a:cubicBezTo>
                    <a:pt x="10717" y="16355"/>
                    <a:pt x="5962" y="13260"/>
                    <a:pt x="0" y="12019"/>
                  </a:cubicBezTo>
                </a:path>
              </a:pathLst>
            </a:custGeom>
            <a:solidFill>
              <a:schemeClr val="accent4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89999155-5600-4391-AC8E-2E34EB5189D1}"/>
                </a:ext>
              </a:extLst>
            </p:cNvPr>
            <p:cNvSpPr txBox="1"/>
            <p:nvPr/>
          </p:nvSpPr>
          <p:spPr>
            <a:xfrm>
              <a:off x="6722231" y="1808762"/>
              <a:ext cx="36580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zh-CN" sz="2400" dirty="0">
                  <a:latin typeface="DFPShaoNvW5-GB" charset="-122"/>
                  <a:ea typeface="DFPShaoNvW5-GB" charset="-122"/>
                  <a:cs typeface="DFPShaoNvW5-GB" charset="-122"/>
                </a:rPr>
                <a:t>5</a:t>
              </a:r>
              <a:endParaRPr kumimoji="1" lang="zh-CN" altLang="en-US" sz="2400" dirty="0"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752D401F-E156-429D-8725-E399A64A55B3}"/>
              </a:ext>
            </a:extLst>
          </p:cNvPr>
          <p:cNvSpPr txBox="1"/>
          <p:nvPr/>
        </p:nvSpPr>
        <p:spPr>
          <a:xfrm>
            <a:off x="7649174" y="544513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测试计划</a:t>
            </a:r>
            <a:endParaRPr kumimoji="1" lang="en-US" altLang="zh-CN" sz="2800" dirty="0">
              <a:solidFill>
                <a:schemeClr val="tx2">
                  <a:lumMod val="75000"/>
                </a:schemeClr>
              </a:solidFill>
              <a:latin typeface="DFPShaoNvW5-GB" charset="-122"/>
              <a:ea typeface="DFPShaoNvW5-GB" charset="-122"/>
              <a:cs typeface="DFPShaoNvW5-GB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17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3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3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4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5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5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5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5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7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7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8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8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8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72" grpId="0"/>
      <p:bldP spid="76" grpId="0"/>
      <p:bldP spid="80" grpId="0"/>
      <p:bldP spid="3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771289"/>
              </p:ext>
            </p:extLst>
          </p:nvPr>
        </p:nvGraphicFramePr>
        <p:xfrm>
          <a:off x="914288" y="795628"/>
          <a:ext cx="10130230" cy="591211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299124">
                  <a:extLst>
                    <a:ext uri="{9D8B030D-6E8A-4147-A177-3AD203B41FA5}">
                      <a16:colId xmlns:a16="http://schemas.microsoft.com/office/drawing/2014/main" val="2093156136"/>
                    </a:ext>
                  </a:extLst>
                </a:gridCol>
                <a:gridCol w="6831106">
                  <a:extLst>
                    <a:ext uri="{9D8B030D-6E8A-4147-A177-3AD203B41FA5}">
                      <a16:colId xmlns:a16="http://schemas.microsoft.com/office/drawing/2014/main" val="30408557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测试内容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测试范围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123593363"/>
                  </a:ext>
                </a:extLst>
              </a:tr>
              <a:tr h="0">
                <a:tc rowSpan="9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UNITY Profiler</a:t>
                      </a:r>
                      <a:r>
                        <a:rPr lang="zh-CN" sz="1800" kern="100" dirty="0">
                          <a:effectLst/>
                        </a:rPr>
                        <a:t>游戏性能指标分析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>
                          <a:effectLst/>
                        </a:rPr>
                        <a:t>CPU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10800896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GPU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2799496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渲染（</a:t>
                      </a:r>
                      <a:r>
                        <a:rPr lang="en-US" sz="1800" kern="100" dirty="0">
                          <a:effectLst/>
                        </a:rPr>
                        <a:t>Rendering</a:t>
                      </a:r>
                      <a:r>
                        <a:rPr lang="zh-CN" sz="1800" kern="100" dirty="0">
                          <a:effectLst/>
                        </a:rPr>
                        <a:t>）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86624824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内存（</a:t>
                      </a:r>
                      <a:r>
                        <a:rPr lang="en-US" sz="1800" kern="100" dirty="0">
                          <a:effectLst/>
                        </a:rPr>
                        <a:t>Memory</a:t>
                      </a:r>
                      <a:r>
                        <a:rPr lang="zh-CN" sz="1800" kern="100" dirty="0">
                          <a:effectLst/>
                        </a:rPr>
                        <a:t>）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208194480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声音（</a:t>
                      </a:r>
                      <a:r>
                        <a:rPr lang="en-US" sz="1800" kern="100" dirty="0">
                          <a:effectLst/>
                        </a:rPr>
                        <a:t>Audio</a:t>
                      </a:r>
                      <a:r>
                        <a:rPr lang="zh-CN" sz="1800" kern="100" dirty="0">
                          <a:effectLst/>
                        </a:rPr>
                        <a:t>）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7512488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视频（</a:t>
                      </a:r>
                      <a:r>
                        <a:rPr lang="en-US" sz="1800" kern="100" dirty="0">
                          <a:effectLst/>
                        </a:rPr>
                        <a:t>Video</a:t>
                      </a:r>
                      <a:r>
                        <a:rPr lang="zh-CN" sz="1800" kern="100" dirty="0">
                          <a:effectLst/>
                        </a:rPr>
                        <a:t>）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22115072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物理（</a:t>
                      </a:r>
                      <a:r>
                        <a:rPr lang="en-US" sz="1800" kern="100" dirty="0">
                          <a:effectLst/>
                        </a:rPr>
                        <a:t>Physics</a:t>
                      </a:r>
                      <a:r>
                        <a:rPr lang="zh-CN" sz="1800" kern="100" dirty="0">
                          <a:effectLst/>
                        </a:rPr>
                        <a:t>）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3603510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800" kern="100" dirty="0">
                          <a:effectLst/>
                        </a:rPr>
                        <a:t>UI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67192647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全局光照（</a:t>
                      </a:r>
                      <a:r>
                        <a:rPr lang="en-US" sz="1800" kern="100" dirty="0">
                          <a:effectLst/>
                        </a:rPr>
                        <a:t>Global Illumination</a:t>
                      </a:r>
                      <a:r>
                        <a:rPr lang="zh-CN" sz="1800" kern="100" dirty="0">
                          <a:effectLst/>
                        </a:rPr>
                        <a:t>）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93577241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线程性能分析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主线程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72071479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渲染线程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1060173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工作线程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0980997"/>
                  </a:ext>
                </a:extLst>
              </a:tr>
              <a:tr h="0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</a:rPr>
                        <a:t>脚本性能分析</a:t>
                      </a:r>
                      <a:endParaRPr lang="zh-CN" sz="18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当前帧内</a:t>
                      </a:r>
                      <a:r>
                        <a:rPr lang="en-US" sz="1800" kern="100" dirty="0">
                          <a:effectLst/>
                        </a:rPr>
                        <a:t>CPU</a:t>
                      </a:r>
                      <a:r>
                        <a:rPr lang="zh-CN" sz="1800" kern="100" dirty="0">
                          <a:effectLst/>
                        </a:rPr>
                        <a:t>占用时间比例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5473364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耗时总时长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759917883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</a:rPr>
                        <a:t>修改或更换人工智能算法，观察算法的选择对于游戏性能的影响</a:t>
                      </a:r>
                      <a:endParaRPr lang="zh-CN" sz="18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8763380"/>
                  </a:ext>
                </a:extLst>
              </a:tr>
            </a:tbl>
          </a:graphicData>
        </a:graphic>
      </p:graphicFrame>
      <p:sp>
        <p:nvSpPr>
          <p:cNvPr id="4" name="矩形 3"/>
          <p:cNvSpPr/>
          <p:nvPr/>
        </p:nvSpPr>
        <p:spPr>
          <a:xfrm>
            <a:off x="-430307" y="-17912"/>
            <a:ext cx="3648635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测试内容</a:t>
            </a:r>
            <a:r>
              <a:rPr lang="en-US" altLang="zh-CN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</a:t>
            </a:r>
            <a:endParaRPr lang="zh-CN" altLang="en-US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762013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435259"/>
              </p:ext>
            </p:extLst>
          </p:nvPr>
        </p:nvGraphicFramePr>
        <p:xfrm>
          <a:off x="1577788" y="237287"/>
          <a:ext cx="10470778" cy="618993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536781">
                  <a:extLst>
                    <a:ext uri="{9D8B030D-6E8A-4147-A177-3AD203B41FA5}">
                      <a16:colId xmlns:a16="http://schemas.microsoft.com/office/drawing/2014/main" val="101937820"/>
                    </a:ext>
                  </a:extLst>
                </a:gridCol>
                <a:gridCol w="4443738">
                  <a:extLst>
                    <a:ext uri="{9D8B030D-6E8A-4147-A177-3AD203B41FA5}">
                      <a16:colId xmlns:a16="http://schemas.microsoft.com/office/drawing/2014/main" val="3462637685"/>
                    </a:ext>
                  </a:extLst>
                </a:gridCol>
                <a:gridCol w="3490259">
                  <a:extLst>
                    <a:ext uri="{9D8B030D-6E8A-4147-A177-3AD203B41FA5}">
                      <a16:colId xmlns:a16="http://schemas.microsoft.com/office/drawing/2014/main" val="3532981677"/>
                    </a:ext>
                  </a:extLst>
                </a:gridCol>
              </a:tblGrid>
              <a:tr h="70649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UNITY Profiler</a:t>
                      </a:r>
                      <a:r>
                        <a:rPr lang="zh-CN" sz="1400" kern="100" dirty="0">
                          <a:effectLst/>
                        </a:rPr>
                        <a:t>测试目标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gridSpan="2"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>
                          <a:effectLst/>
                        </a:rPr>
                        <a:t>对游戏进行性能分析；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>
                          <a:effectLst/>
                        </a:rPr>
                        <a:t>观察</a:t>
                      </a:r>
                      <a:r>
                        <a:rPr lang="en-US" sz="1400" kern="100">
                          <a:effectLst/>
                        </a:rPr>
                        <a:t>CPU</a:t>
                      </a:r>
                      <a:r>
                        <a:rPr lang="zh-CN" sz="1400" kern="100">
                          <a:effectLst/>
                        </a:rPr>
                        <a:t>、</a:t>
                      </a:r>
                      <a:r>
                        <a:rPr lang="en-US" sz="1400" kern="100">
                          <a:effectLst/>
                        </a:rPr>
                        <a:t>GPU</a:t>
                      </a:r>
                      <a:r>
                        <a:rPr lang="zh-CN" sz="1400" kern="100">
                          <a:effectLst/>
                        </a:rPr>
                        <a:t>、渲染、内存、声音、视频、物理、</a:t>
                      </a:r>
                      <a:r>
                        <a:rPr lang="en-US" sz="1400" kern="100">
                          <a:effectLst/>
                        </a:rPr>
                        <a:t>UI</a:t>
                      </a:r>
                      <a:r>
                        <a:rPr lang="zh-CN" sz="1400" kern="100">
                          <a:effectLst/>
                        </a:rPr>
                        <a:t>及全局光照等各类功能模块的性能指标；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7478183"/>
                  </a:ext>
                </a:extLst>
              </a:tr>
              <a:tr h="624699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线程性能分析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gridSpan="2"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 dirty="0">
                          <a:effectLst/>
                        </a:rPr>
                        <a:t>对游戏运行过程中各个线程进行性能分析；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 dirty="0">
                          <a:effectLst/>
                        </a:rPr>
                        <a:t>包括主线程、渲染线程和工作线程；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1971028"/>
                  </a:ext>
                </a:extLst>
              </a:tr>
              <a:tr h="941997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人工智能脚本性能分析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gridSpan="2">
                  <a:txBody>
                    <a:bodyPr/>
                    <a:lstStyle/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 dirty="0">
                          <a:effectLst/>
                        </a:rPr>
                        <a:t>计算该任务在当前帧内</a:t>
                      </a:r>
                      <a:r>
                        <a:rPr lang="en-US" sz="1400" kern="100" dirty="0">
                          <a:effectLst/>
                        </a:rPr>
                        <a:t>CPU</a:t>
                      </a:r>
                      <a:r>
                        <a:rPr lang="zh-CN" sz="1400" kern="100" dirty="0">
                          <a:effectLst/>
                        </a:rPr>
                        <a:t>占用时间比例，耗时总时长等性能参数；</a:t>
                      </a:r>
                    </a:p>
                    <a:p>
                      <a:pPr marL="342900" lvl="0" indent="-342900" algn="just">
                        <a:lnSpc>
                          <a:spcPct val="150000"/>
                        </a:lnSpc>
                        <a:spcAft>
                          <a:spcPts val="0"/>
                        </a:spcAft>
                        <a:buFont typeface="Wingdings" panose="05000000000000000000" pitchFamily="2" charset="2"/>
                        <a:buChar char=""/>
                      </a:pPr>
                      <a:r>
                        <a:rPr lang="zh-CN" sz="1400" kern="100" dirty="0">
                          <a:effectLst/>
                        </a:rPr>
                        <a:t>修改或更换人工智能算法，观察算法的选择对于游戏性能的影响；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792379"/>
                  </a:ext>
                </a:extLst>
              </a:tr>
              <a:tr h="941997">
                <a:tc rowSpan="4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测试范围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难度调节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增加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的血条，调整人物以及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的伤害值，调整游戏中关卡的难度以及对游戏中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的出现概率进行调整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4130718779"/>
                  </a:ext>
                </a:extLst>
              </a:tr>
              <a:tr h="3123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人工智能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实现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智能避开陷阱；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294633171"/>
                  </a:ext>
                </a:extLst>
              </a:tr>
              <a:tr h="3123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实现</a:t>
                      </a:r>
                      <a:r>
                        <a:rPr lang="en-US" sz="1400" kern="100" dirty="0">
                          <a:effectLst/>
                        </a:rPr>
                        <a:t>NPC</a:t>
                      </a:r>
                      <a:r>
                        <a:rPr lang="zh-CN" sz="1400" kern="100" dirty="0">
                          <a:effectLst/>
                        </a:rPr>
                        <a:t>之间的战术配合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1469433022"/>
                  </a:ext>
                </a:extLst>
              </a:tr>
              <a:tr h="1412994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US" sz="1400" kern="100" dirty="0">
                          <a:effectLst/>
                        </a:rPr>
                        <a:t>boss</a:t>
                      </a:r>
                      <a:r>
                        <a:rPr lang="zh-CN" sz="1400" kern="100" dirty="0">
                          <a:effectLst/>
                        </a:rPr>
                        <a:t>状态变化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增加</a:t>
                      </a:r>
                      <a:r>
                        <a:rPr lang="en-US" sz="1400" kern="100" dirty="0">
                          <a:effectLst/>
                        </a:rPr>
                        <a:t>BOSS</a:t>
                      </a:r>
                      <a:r>
                        <a:rPr lang="zh-CN" sz="1400" kern="100" dirty="0">
                          <a:effectLst/>
                        </a:rPr>
                        <a:t>，</a:t>
                      </a:r>
                      <a:r>
                        <a:rPr lang="en-US" sz="1400" kern="100" dirty="0">
                          <a:effectLst/>
                        </a:rPr>
                        <a:t>BOSS</a:t>
                      </a:r>
                      <a:r>
                        <a:rPr lang="zh-CN" sz="1400" kern="100" dirty="0">
                          <a:effectLst/>
                        </a:rPr>
                        <a:t>分为三种状态，血量减少时依次触发状态变化，</a:t>
                      </a:r>
                      <a:r>
                        <a:rPr lang="en-US" sz="1400" kern="100" dirty="0">
                          <a:effectLst/>
                        </a:rPr>
                        <a:t>BOSS</a:t>
                      </a:r>
                      <a:r>
                        <a:rPr lang="zh-CN" sz="1400" kern="100" dirty="0">
                          <a:effectLst/>
                        </a:rPr>
                        <a:t>在变化状态时会变成狂暴状态（变大变颜色），并且会发射围绕自己一圈的弹幕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1260889479"/>
                  </a:ext>
                </a:extLst>
              </a:tr>
              <a:tr h="312350">
                <a:tc row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待测</a:t>
                      </a:r>
                      <a:r>
                        <a:rPr lang="en-US" sz="1400" kern="100">
                          <a:effectLst/>
                        </a:rPr>
                        <a:t>AI</a:t>
                      </a:r>
                      <a:r>
                        <a:rPr lang="zh-CN" sz="1400" kern="100">
                          <a:effectLst/>
                        </a:rPr>
                        <a:t>模型设计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运动层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自动躲避陷阱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3380695535"/>
                  </a:ext>
                </a:extLst>
              </a:tr>
              <a:tr h="3123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决策层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以决策树为例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814790278"/>
                  </a:ext>
                </a:extLst>
              </a:tr>
              <a:tr h="31235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>
                          <a:effectLst/>
                        </a:rPr>
                        <a:t>战略层</a:t>
                      </a:r>
                      <a:endParaRPr lang="zh-CN" sz="1400" kern="10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zh-CN" sz="1400" kern="100" dirty="0">
                          <a:effectLst/>
                        </a:rPr>
                        <a:t>前后夹击，由队长带领</a:t>
                      </a:r>
                      <a:endParaRPr lang="zh-CN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802" marR="51802" marT="0" marB="0" anchor="ctr"/>
                </a:tc>
                <a:extLst>
                  <a:ext uri="{0D108BD9-81ED-4DB2-BD59-A6C34878D82A}">
                    <a16:rowId xmlns:a16="http://schemas.microsoft.com/office/drawing/2014/main" val="2643594564"/>
                  </a:ext>
                </a:extLst>
              </a:tr>
            </a:tbl>
          </a:graphicData>
        </a:graphic>
      </p:graphicFrame>
      <p:sp>
        <p:nvSpPr>
          <p:cNvPr id="3" name="矩形 2"/>
          <p:cNvSpPr/>
          <p:nvPr/>
        </p:nvSpPr>
        <p:spPr>
          <a:xfrm>
            <a:off x="368244" y="1259175"/>
            <a:ext cx="877163" cy="34163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测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试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计</a:t>
            </a:r>
            <a:endParaRPr lang="en-US" altLang="zh-CN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划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272598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56358" y="2854845"/>
            <a:ext cx="42306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54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rPr>
              <a:t>Thank you</a:t>
            </a:r>
            <a:endParaRPr kumimoji="1" lang="zh-CN" altLang="en-US" sz="5400">
              <a:solidFill>
                <a:schemeClr val="tx2"/>
              </a:solidFill>
              <a:latin typeface="DFPShaoNvW5-GB" charset="-122"/>
              <a:ea typeface="DFPShaoNvW5-GB" charset="-122"/>
              <a:cs typeface="DFPShaoNvW5-GB" charset="-122"/>
            </a:endParaRPr>
          </a:p>
        </p:txBody>
      </p:sp>
      <p:grpSp>
        <p:nvGrpSpPr>
          <p:cNvPr id="5" name="Group 24"/>
          <p:cNvGrpSpPr/>
          <p:nvPr/>
        </p:nvGrpSpPr>
        <p:grpSpPr>
          <a:xfrm rot="2186241">
            <a:off x="7834953" y="1807473"/>
            <a:ext cx="595560" cy="3022528"/>
            <a:chOff x="0" y="0"/>
            <a:chExt cx="221332" cy="1123292"/>
          </a:xfrm>
        </p:grpSpPr>
        <p:sp>
          <p:nvSpPr>
            <p:cNvPr id="6" name="Shape 20"/>
            <p:cNvSpPr/>
            <p:nvPr/>
          </p:nvSpPr>
          <p:spPr>
            <a:xfrm>
              <a:off x="12699" y="165100"/>
              <a:ext cx="208634" cy="7424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2" h="21600" extrusionOk="0">
                  <a:moveTo>
                    <a:pt x="19779" y="21600"/>
                  </a:moveTo>
                  <a:cubicBezTo>
                    <a:pt x="21308" y="19799"/>
                    <a:pt x="20061" y="18140"/>
                    <a:pt x="19699" y="16279"/>
                  </a:cubicBezTo>
                  <a:cubicBezTo>
                    <a:pt x="18646" y="10853"/>
                    <a:pt x="19061" y="5372"/>
                    <a:pt x="15824" y="0"/>
                  </a:cubicBezTo>
                  <a:lnTo>
                    <a:pt x="1" y="0"/>
                  </a:lnTo>
                  <a:lnTo>
                    <a:pt x="775" y="1843"/>
                  </a:lnTo>
                  <a:cubicBezTo>
                    <a:pt x="763" y="4727"/>
                    <a:pt x="1217" y="13025"/>
                    <a:pt x="1506" y="15903"/>
                  </a:cubicBezTo>
                  <a:cubicBezTo>
                    <a:pt x="1688" y="17715"/>
                    <a:pt x="-292" y="19629"/>
                    <a:pt x="37" y="21376"/>
                  </a:cubicBezTo>
                </a:path>
              </a:pathLst>
            </a:custGeom>
            <a:solidFill>
              <a:srgbClr val="FDD67A"/>
            </a:solidFill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7" name="Shape 21"/>
            <p:cNvSpPr/>
            <p:nvPr/>
          </p:nvSpPr>
          <p:spPr>
            <a:xfrm>
              <a:off x="12700" y="889000"/>
              <a:ext cx="199716" cy="175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7274" extrusionOk="0">
                  <a:moveTo>
                    <a:pt x="21600" y="0"/>
                  </a:moveTo>
                  <a:cubicBezTo>
                    <a:pt x="18923" y="21600"/>
                    <a:pt x="5182" y="19974"/>
                    <a:pt x="0" y="11161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8" name="Shape 22"/>
            <p:cNvSpPr/>
            <p:nvPr/>
          </p:nvSpPr>
          <p:spPr>
            <a:xfrm>
              <a:off x="0" y="-1"/>
              <a:ext cx="169627" cy="1569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399" extrusionOk="0">
                  <a:moveTo>
                    <a:pt x="21600" y="21399"/>
                  </a:moveTo>
                  <a:cubicBezTo>
                    <a:pt x="21600" y="14641"/>
                    <a:pt x="20714" y="6540"/>
                    <a:pt x="20597" y="325"/>
                  </a:cubicBezTo>
                  <a:cubicBezTo>
                    <a:pt x="13874" y="-42"/>
                    <a:pt x="6603" y="-201"/>
                    <a:pt x="0" y="411"/>
                  </a:cubicBezTo>
                  <a:cubicBezTo>
                    <a:pt x="771" y="6724"/>
                    <a:pt x="1612" y="13779"/>
                    <a:pt x="1316" y="20126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9" name="Shape 23"/>
            <p:cNvSpPr/>
            <p:nvPr/>
          </p:nvSpPr>
          <p:spPr>
            <a:xfrm>
              <a:off x="12700" y="889000"/>
              <a:ext cx="200707" cy="2342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472" y="7302"/>
                    <a:pt x="6555" y="15634"/>
                    <a:pt x="11604" y="21600"/>
                  </a:cubicBezTo>
                  <a:cubicBezTo>
                    <a:pt x="14587" y="14593"/>
                    <a:pt x="19470" y="7960"/>
                    <a:pt x="21600" y="709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0" name="文本框 9"/>
          <p:cNvSpPr txBox="1"/>
          <p:nvPr/>
        </p:nvSpPr>
        <p:spPr>
          <a:xfrm>
            <a:off x="3894091" y="3788093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54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rPr>
              <a:t>感谢聆听</a:t>
            </a:r>
          </a:p>
        </p:txBody>
      </p:sp>
    </p:spTree>
    <p:extLst>
      <p:ext uri="{BB962C8B-B14F-4D97-AF65-F5344CB8AC3E}">
        <p14:creationId xmlns:p14="http://schemas.microsoft.com/office/powerpoint/2010/main" val="2030641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1003 -0.14699 C -0.30612 -0.1456 -0.3 -0.14352 -0.2961 -0.14259 C -0.26927 -0.13704 -0.29545 -0.14468 -0.25925 -0.13588 C -0.25157 -0.1338 -0.24401 -0.13102 -0.23633 -0.12894 C -0.22878 -0.12709 -0.2211 -0.12616 -0.21354 -0.12454 C -0.20495 -0.12246 -0.19662 -0.11968 -0.18802 -0.11759 C -0.17331 -0.11435 -0.15847 -0.10926 -0.14362 -0.10857 L -0.08516 -0.10648 L -0.00886 -0.10857 C -0.00378 -0.10857 -0.01901 -0.10787 -0.02409 -0.10648 C -0.02709 -0.10556 -0.03008 -0.10371 -0.03295 -0.10185 C -0.03815 -0.09838 -0.04297 -0.09375 -0.04818 -0.09051 C -0.05404 -0.08704 -0.06016 -0.08496 -0.06602 -0.08148 C -0.07865 -0.07408 -0.10768 -0.05116 -0.11563 -0.04537 C -0.12018 -0.04213 -0.125 -0.03935 -0.12956 -0.03634 C -0.13295 -0.03403 -0.1362 -0.03079 -0.13972 -0.0294 C -0.1487 -0.02593 -0.15261 -0.02454 -0.16133 -0.02037 C -0.17839 -0.01227 -0.1625 -0.01968 -0.17787 -0.01134 C -0.17956 -0.01042 -0.18125 -0.00996 -0.18295 -0.00926 C -0.19076 -0.00232 -0.19688 0.00069 -0.17149 0.00208 C -0.14909 0.00347 -0.1267 0.00023 -0.10417 2.22222E-6 L 2.70833E-6 2.22222E-6 " pathEditMode="relative" rAng="0" ptsTypes="AAAAAAAAAAAAAAAAAAAA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95" y="745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760817" y="391988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成员分工</a:t>
            </a:r>
          </a:p>
        </p:txBody>
      </p:sp>
      <p:grpSp>
        <p:nvGrpSpPr>
          <p:cNvPr id="3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3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3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209901" y="1833012"/>
              <a:ext cx="95410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>
                  <a:solidFill>
                    <a:schemeClr val="tx2"/>
                  </a:solidFill>
                  <a:latin typeface="DFPShaoNvW5-GB" charset="-122"/>
                  <a:ea typeface="DFPShaoNvW5-GB" charset="-122"/>
                  <a:cs typeface="DFPShaoNvW5-GB" charset="-122"/>
                </a:rPr>
                <a:t>1</a:t>
              </a:r>
              <a:endParaRPr kumimoji="1" lang="zh-CN" altLang="en-US" sz="800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4006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472652"/>
              </p:ext>
            </p:extLst>
          </p:nvPr>
        </p:nvGraphicFramePr>
        <p:xfrm>
          <a:off x="869576" y="448235"/>
          <a:ext cx="10623176" cy="55491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0871">
                  <a:extLst>
                    <a:ext uri="{9D8B030D-6E8A-4147-A177-3AD203B41FA5}">
                      <a16:colId xmlns:a16="http://schemas.microsoft.com/office/drawing/2014/main" val="418475113"/>
                    </a:ext>
                  </a:extLst>
                </a:gridCol>
                <a:gridCol w="2967318">
                  <a:extLst>
                    <a:ext uri="{9D8B030D-6E8A-4147-A177-3AD203B41FA5}">
                      <a16:colId xmlns:a16="http://schemas.microsoft.com/office/drawing/2014/main" val="2575090212"/>
                    </a:ext>
                  </a:extLst>
                </a:gridCol>
                <a:gridCol w="2931459">
                  <a:extLst>
                    <a:ext uri="{9D8B030D-6E8A-4147-A177-3AD203B41FA5}">
                      <a16:colId xmlns:a16="http://schemas.microsoft.com/office/drawing/2014/main" val="3795369623"/>
                    </a:ext>
                  </a:extLst>
                </a:gridCol>
                <a:gridCol w="2913528">
                  <a:extLst>
                    <a:ext uri="{9D8B030D-6E8A-4147-A177-3AD203B41FA5}">
                      <a16:colId xmlns:a16="http://schemas.microsoft.com/office/drawing/2014/main" val="1941485370"/>
                    </a:ext>
                  </a:extLst>
                </a:gridCol>
              </a:tblGrid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担任负责人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第二职位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所属小组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8773987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刘洋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项目经理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小怪</a:t>
                      </a: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6625308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张旭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游戏策划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关卡设计师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Boss AI 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103698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和昕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游戏策划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Boss AI 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1152027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陈泽鸿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关卡设计师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场景美化组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040688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张航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测试负责人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小怪</a:t>
                      </a: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1361579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冯毅伟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文档负责人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测试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小怪</a:t>
                      </a: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0022131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管熙玉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财务负责人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美工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场景美化组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3903677"/>
                  </a:ext>
                </a:extLst>
              </a:tr>
              <a:tr h="61657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张芷璇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/>
                        <a:t>美工负责人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工程师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400" dirty="0"/>
                        <a:t>小怪</a:t>
                      </a:r>
                      <a:r>
                        <a:rPr lang="en-US" altLang="zh-CN" sz="2400" dirty="0"/>
                        <a:t>AI</a:t>
                      </a:r>
                      <a:r>
                        <a:rPr lang="zh-CN" altLang="en-US" sz="2400" dirty="0"/>
                        <a:t>设计组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15093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76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364077" y="3919884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静态关卡设计</a:t>
            </a:r>
          </a:p>
        </p:txBody>
      </p:sp>
      <p:grpSp>
        <p:nvGrpSpPr>
          <p:cNvPr id="1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1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209901" y="1833012"/>
              <a:ext cx="954108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 dirty="0">
                  <a:solidFill>
                    <a:schemeClr val="tx2"/>
                  </a:solidFill>
                  <a:latin typeface="DFPShaoNvW5-GB" charset="-122"/>
                  <a:ea typeface="DFPShaoNvW5-GB" charset="-122"/>
                  <a:cs typeface="DFPShaoNvW5-GB" charset="-122"/>
                </a:rPr>
                <a:t>2</a:t>
              </a:r>
              <a:endParaRPr kumimoji="1" lang="zh-CN" altLang="en-US" sz="8000" dirty="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63853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19726" y="617278"/>
            <a:ext cx="1716942" cy="463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1</a:t>
            </a:r>
            <a:r>
              <a:rPr lang="zh-CN" altLang="en-US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、场景风格</a:t>
            </a:r>
            <a:endParaRPr lang="en-US" altLang="zh-CN" kern="100" dirty="0">
              <a:latin typeface="Calibri" panose="020F0502020204030204" pitchFamily="34" charset="0"/>
              <a:ea typeface="苹方-简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7664277-CFCB-4BDE-9BAA-4FC1599382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6141" y="1145220"/>
            <a:ext cx="7911856" cy="344581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A351A87-D3AA-4B0F-A926-08616A07D62B}"/>
              </a:ext>
            </a:extLst>
          </p:cNvPr>
          <p:cNvSpPr txBox="1"/>
          <p:nvPr/>
        </p:nvSpPr>
        <p:spPr>
          <a:xfrm>
            <a:off x="1065320" y="4952463"/>
            <a:ext cx="8078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</a:t>
            </a:r>
            <a:r>
              <a:rPr lang="zh-CN" altLang="en-US" dirty="0"/>
              <a:t>血红色的天空，昏暗的的地牢世界。</a:t>
            </a:r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zh-CN" altLang="en-US" dirty="0"/>
              <a:t>仅能靠微亮的烛火看清周围场景，加大了躲避陷阱和敌人攻击的难度。</a:t>
            </a:r>
            <a:endParaRPr lang="en-US" altLang="zh-CN" dirty="0"/>
          </a:p>
          <a:p>
            <a:r>
              <a:rPr lang="en-US" altLang="zh-CN" dirty="0"/>
              <a:t>       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0434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19725" y="617279"/>
            <a:ext cx="2009905" cy="463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2</a:t>
            </a:r>
            <a:r>
              <a:rPr lang="zh-CN" altLang="en-US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、场景主要元素</a:t>
            </a:r>
            <a:endParaRPr lang="en-US" altLang="zh-CN" kern="100" dirty="0">
              <a:latin typeface="Calibri" panose="020F0502020204030204" pitchFamily="34" charset="0"/>
              <a:ea typeface="苹方-简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351A87-D3AA-4B0F-A926-08616A07D62B}"/>
              </a:ext>
            </a:extLst>
          </p:cNvPr>
          <p:cNvSpPr txBox="1"/>
          <p:nvPr/>
        </p:nvSpPr>
        <p:spPr>
          <a:xfrm>
            <a:off x="1132789" y="3839252"/>
            <a:ext cx="33326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烛台：在墙上发出微弱的灯光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650CD27-1364-42E2-A875-3D0496164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863" y="1356338"/>
            <a:ext cx="2583404" cy="220999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3328B2F-E28E-417D-B18E-32BC2B4B1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3538" y="1273945"/>
            <a:ext cx="2148723" cy="241399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95BFB07F-6B33-4148-9C45-56009181C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9931" y="4381425"/>
            <a:ext cx="1943268" cy="2240474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4E290572-F388-4D71-8666-5C68A56F6FAF}"/>
              </a:ext>
            </a:extLst>
          </p:cNvPr>
          <p:cNvSpPr txBox="1"/>
          <p:nvPr/>
        </p:nvSpPr>
        <p:spPr>
          <a:xfrm>
            <a:off x="3779814" y="5501662"/>
            <a:ext cx="33326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地刺：每隔几秒发动一次，被刺中将会扣血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52AD4A2-E34F-4E9C-9EBD-8C523772C233}"/>
              </a:ext>
            </a:extLst>
          </p:cNvPr>
          <p:cNvSpPr txBox="1"/>
          <p:nvPr/>
        </p:nvSpPr>
        <p:spPr>
          <a:xfrm>
            <a:off x="6725011" y="3926209"/>
            <a:ext cx="33326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火焰台：场景中主要的照明手段，火焰会随着游戏进程的推进而改变。</a:t>
            </a:r>
          </a:p>
        </p:txBody>
      </p:sp>
    </p:spTree>
    <p:extLst>
      <p:ext uri="{BB962C8B-B14F-4D97-AF65-F5344CB8AC3E}">
        <p14:creationId xmlns:p14="http://schemas.microsoft.com/office/powerpoint/2010/main" val="2460757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919726" y="617278"/>
            <a:ext cx="1716942" cy="463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3</a:t>
            </a:r>
            <a:r>
              <a:rPr lang="zh-CN" altLang="en-US" kern="100" dirty="0">
                <a:latin typeface="Calibri" panose="020F0502020204030204" pitchFamily="34" charset="0"/>
                <a:ea typeface="苹方-简"/>
                <a:cs typeface="Times New Roman" panose="02020603050405020304" pitchFamily="18" charset="0"/>
              </a:rPr>
              <a:t>、暂停关卡</a:t>
            </a:r>
            <a:endParaRPr lang="en-US" altLang="zh-CN" kern="100" dirty="0">
              <a:latin typeface="Calibri" panose="020F0502020204030204" pitchFamily="34" charset="0"/>
              <a:ea typeface="苹方-简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A351A87-D3AA-4B0F-A926-08616A07D62B}"/>
              </a:ext>
            </a:extLst>
          </p:cNvPr>
          <p:cNvSpPr txBox="1"/>
          <p:nvPr/>
        </p:nvSpPr>
        <p:spPr>
          <a:xfrm>
            <a:off x="919726" y="2378876"/>
            <a:ext cx="459863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</a:t>
            </a:r>
            <a:r>
              <a:rPr lang="zh-CN" altLang="en-US" dirty="0"/>
              <a:t>暂停关卡为正方形的</a:t>
            </a:r>
            <a:r>
              <a:rPr lang="en-US" altLang="zh-CN" dirty="0"/>
              <a:t>3D</a:t>
            </a:r>
            <a:r>
              <a:rPr lang="zh-CN" altLang="en-US" dirty="0"/>
              <a:t>空间，玩家可以在暂停关卡内进行走动，射击相应的选项即触发。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D44E953-FFFA-479A-AB1F-10CCDE8B33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0483" y="1080866"/>
            <a:ext cx="5013171" cy="216994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F727F8E-5412-4136-A7B4-FE95E8599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0483" y="3429000"/>
            <a:ext cx="5013171" cy="2132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902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/>
          <p:cNvSpPr txBox="1"/>
          <p:nvPr/>
        </p:nvSpPr>
        <p:spPr>
          <a:xfrm>
            <a:off x="4364077" y="3919884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Boss AI </a:t>
            </a:r>
            <a:r>
              <a:rPr kumimoji="1" lang="zh-CN" altLang="en-US" sz="3600" dirty="0">
                <a:solidFill>
                  <a:schemeClr val="tx2">
                    <a:lumMod val="75000"/>
                  </a:schemeClr>
                </a:solidFill>
                <a:latin typeface="DFPShaoNvW5-GB" charset="-122"/>
                <a:ea typeface="DFPShaoNvW5-GB" charset="-122"/>
                <a:cs typeface="DFPShaoNvW5-GB" charset="-122"/>
              </a:rPr>
              <a:t>设计</a:t>
            </a:r>
          </a:p>
        </p:txBody>
      </p:sp>
      <p:grpSp>
        <p:nvGrpSpPr>
          <p:cNvPr id="11" name="Group 70"/>
          <p:cNvGrpSpPr/>
          <p:nvPr/>
        </p:nvGrpSpPr>
        <p:grpSpPr>
          <a:xfrm>
            <a:off x="1798278" y="-226774"/>
            <a:ext cx="8602626" cy="8079856"/>
            <a:chOff x="0" y="0"/>
            <a:chExt cx="2335459" cy="2193537"/>
          </a:xfrm>
        </p:grpSpPr>
        <p:sp>
          <p:nvSpPr>
            <p:cNvPr id="12" name="chenying0907 66"/>
            <p:cNvSpPr/>
            <p:nvPr/>
          </p:nvSpPr>
          <p:spPr>
            <a:xfrm>
              <a:off x="88900" y="177800"/>
              <a:ext cx="2125877" cy="14255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9" h="21550" extrusionOk="0">
                  <a:moveTo>
                    <a:pt x="21281" y="131"/>
                  </a:moveTo>
                  <a:cubicBezTo>
                    <a:pt x="20628" y="31"/>
                    <a:pt x="2649" y="215"/>
                    <a:pt x="166" y="0"/>
                  </a:cubicBezTo>
                  <a:cubicBezTo>
                    <a:pt x="70" y="3334"/>
                    <a:pt x="43" y="6398"/>
                    <a:pt x="99" y="9794"/>
                  </a:cubicBezTo>
                  <a:cubicBezTo>
                    <a:pt x="201" y="15985"/>
                    <a:pt x="-129" y="17592"/>
                    <a:pt x="60" y="21542"/>
                  </a:cubicBezTo>
                  <a:cubicBezTo>
                    <a:pt x="1560" y="21600"/>
                    <a:pt x="19091" y="21287"/>
                    <a:pt x="21090" y="21542"/>
                  </a:cubicBezTo>
                  <a:cubicBezTo>
                    <a:pt x="21175" y="18119"/>
                    <a:pt x="21202" y="17551"/>
                    <a:pt x="21175" y="14349"/>
                  </a:cubicBezTo>
                  <a:cubicBezTo>
                    <a:pt x="21134" y="9458"/>
                    <a:pt x="21471" y="5014"/>
                    <a:pt x="21281" y="131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3" name="chenying0907 67"/>
            <p:cNvSpPr/>
            <p:nvPr/>
          </p:nvSpPr>
          <p:spPr>
            <a:xfrm>
              <a:off x="-1" y="0"/>
              <a:ext cx="2335461" cy="184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11" h="19061" extrusionOk="0">
                  <a:moveTo>
                    <a:pt x="902" y="18172"/>
                  </a:moveTo>
                  <a:cubicBezTo>
                    <a:pt x="357" y="17727"/>
                    <a:pt x="-200" y="12317"/>
                    <a:pt x="71" y="5707"/>
                  </a:cubicBezTo>
                  <a:cubicBezTo>
                    <a:pt x="379" y="-1823"/>
                    <a:pt x="1461" y="270"/>
                    <a:pt x="2010" y="259"/>
                  </a:cubicBezTo>
                  <a:cubicBezTo>
                    <a:pt x="7486" y="145"/>
                    <a:pt x="12959" y="733"/>
                    <a:pt x="18433" y="1907"/>
                  </a:cubicBezTo>
                  <a:cubicBezTo>
                    <a:pt x="19405" y="2115"/>
                    <a:pt x="21400" y="-2382"/>
                    <a:pt x="21308" y="14217"/>
                  </a:cubicBezTo>
                  <a:cubicBezTo>
                    <a:pt x="21311" y="19032"/>
                    <a:pt x="20486" y="19218"/>
                    <a:pt x="19999" y="19008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chenying0907 68"/>
            <p:cNvSpPr/>
            <p:nvPr/>
          </p:nvSpPr>
          <p:spPr>
            <a:xfrm>
              <a:off x="1130300" y="1600199"/>
              <a:ext cx="16672" cy="3354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358" h="19845" extrusionOk="0">
                  <a:moveTo>
                    <a:pt x="0" y="0"/>
                  </a:moveTo>
                  <a:cubicBezTo>
                    <a:pt x="21600" y="4703"/>
                    <a:pt x="13319" y="10461"/>
                    <a:pt x="16331" y="15310"/>
                  </a:cubicBezTo>
                  <a:cubicBezTo>
                    <a:pt x="16793" y="16055"/>
                    <a:pt x="11256" y="21600"/>
                    <a:pt x="11542" y="19282"/>
                  </a:cubicBezTo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5" name="chenying0907 69"/>
            <p:cNvSpPr/>
            <p:nvPr/>
          </p:nvSpPr>
          <p:spPr>
            <a:xfrm>
              <a:off x="990600" y="1955799"/>
              <a:ext cx="284801" cy="237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635" h="17669" extrusionOk="0">
                  <a:moveTo>
                    <a:pt x="13789" y="13529"/>
                  </a:moveTo>
                  <a:cubicBezTo>
                    <a:pt x="19485" y="4044"/>
                    <a:pt x="10745" y="-2666"/>
                    <a:pt x="4561" y="1034"/>
                  </a:cubicBezTo>
                  <a:cubicBezTo>
                    <a:pt x="-65" y="3803"/>
                    <a:pt x="-2115" y="11785"/>
                    <a:pt x="2972" y="15848"/>
                  </a:cubicBezTo>
                  <a:cubicBezTo>
                    <a:pt x="6834" y="18934"/>
                    <a:pt x="11071" y="18055"/>
                    <a:pt x="13789" y="13529"/>
                  </a:cubicBezTo>
                  <a:close/>
                </a:path>
              </a:pathLst>
            </a:custGeom>
            <a:noFill/>
            <a:ln w="38100" cap="flat">
              <a:solidFill>
                <a:srgbClr val="46537A"/>
              </a:solidFill>
              <a:prstDash val="solid"/>
              <a:miter lim="400000"/>
            </a:ln>
            <a:effectLst/>
          </p:spPr>
          <p:txBody>
            <a:bodyPr wrap="square" lIns="38100" tIns="38100" rIns="38100" bIns="38100" numCol="1" anchor="ctr">
              <a:noAutofit/>
            </a:bodyPr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4431238" y="1508012"/>
            <a:ext cx="2360904" cy="2195308"/>
            <a:chOff x="4431238" y="1508012"/>
            <a:chExt cx="2360904" cy="2195308"/>
          </a:xfrm>
        </p:grpSpPr>
        <p:sp>
          <p:nvSpPr>
            <p:cNvPr id="17" name="chenying0907 201"/>
            <p:cNvSpPr/>
            <p:nvPr/>
          </p:nvSpPr>
          <p:spPr>
            <a:xfrm>
              <a:off x="4431238" y="1508012"/>
              <a:ext cx="2360904" cy="21953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0" y="4955"/>
                  </a:moveTo>
                  <a:cubicBezTo>
                    <a:pt x="18465" y="9425"/>
                    <a:pt x="18297" y="14113"/>
                    <a:pt x="21600" y="18296"/>
                  </a:cubicBezTo>
                  <a:cubicBezTo>
                    <a:pt x="14274" y="17484"/>
                    <a:pt x="12639" y="14333"/>
                    <a:pt x="6691" y="21600"/>
                  </a:cubicBezTo>
                  <a:cubicBezTo>
                    <a:pt x="10802" y="16578"/>
                    <a:pt x="3281" y="10613"/>
                    <a:pt x="0" y="8990"/>
                  </a:cubicBezTo>
                  <a:cubicBezTo>
                    <a:pt x="4976" y="11451"/>
                    <a:pt x="9737" y="4157"/>
                    <a:pt x="10108" y="0"/>
                  </a:cubicBezTo>
                  <a:cubicBezTo>
                    <a:pt x="12265" y="4785"/>
                    <a:pt x="16387" y="6388"/>
                    <a:pt x="21010" y="4955"/>
                  </a:cubicBezTo>
                  <a:close/>
                </a:path>
              </a:pathLst>
            </a:custGeom>
            <a:solidFill>
              <a:srgbClr val="FDD67A"/>
            </a:solidFill>
            <a:ln w="38100">
              <a:solidFill>
                <a:srgbClr val="46537A"/>
              </a:solidFill>
              <a:miter lim="400000"/>
            </a:ln>
          </p:spPr>
          <p:txBody>
            <a:bodyPr lIns="38100" tIns="38100" rIns="38100" bIns="38100" anchor="ctr"/>
            <a:lstStyle/>
            <a:p>
              <a:pPr defTabSz="457200">
                <a:defRPr sz="3000">
                  <a:solidFill>
                    <a:srgbClr val="FFFFFF"/>
                  </a:solidFill>
                  <a:effectLst>
                    <a:outerShdw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5378216" y="1833012"/>
              <a:ext cx="785793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1" lang="en-US" altLang="zh-CN" sz="8000" dirty="0">
                  <a:solidFill>
                    <a:schemeClr val="tx2"/>
                  </a:solidFill>
                  <a:latin typeface="DFPShaoNvW5-GB" charset="-122"/>
                  <a:ea typeface="DFPShaoNvW5-GB" charset="-122"/>
                  <a:cs typeface="DFPShaoNvW5-GB" charset="-122"/>
                </a:rPr>
                <a:t>3</a:t>
              </a:r>
              <a:endParaRPr kumimoji="1" lang="zh-CN" altLang="en-US" sz="8000" dirty="0">
                <a:solidFill>
                  <a:schemeClr val="tx2"/>
                </a:solidFill>
                <a:latin typeface="DFPShaoNvW5-GB" charset="-122"/>
                <a:ea typeface="DFPShaoNvW5-GB" charset="-122"/>
                <a:cs typeface="DFPShaoNvW5-GB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9008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2" presetClass="emp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Rot by="120000">
                                      <p:cBhvr>
                                        <p:cTn id="1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">
  <a:themeElements>
    <a:clrScheme name="自定义 25">
      <a:dk1>
        <a:srgbClr val="000000"/>
      </a:dk1>
      <a:lt1>
        <a:srgbClr val="FFFFFF"/>
      </a:lt1>
      <a:dk2>
        <a:srgbClr val="51647E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D77A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1607</TotalTime>
  <Words>908</Words>
  <Application>Microsoft Office PowerPoint</Application>
  <PresentationFormat>宽屏</PresentationFormat>
  <Paragraphs>167</Paragraphs>
  <Slides>22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DFPShaoNvW5-GB</vt:lpstr>
      <vt:lpstr>Noteworthy Bold</vt:lpstr>
      <vt:lpstr>DengXian</vt:lpstr>
      <vt:lpstr>苹方-简</vt:lpstr>
      <vt:lpstr>微软雅黑</vt:lpstr>
      <vt:lpstr>Arial</vt:lpstr>
      <vt:lpstr>Calibri</vt:lpstr>
      <vt:lpstr>Helvetica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chen zh</cp:lastModifiedBy>
  <cp:revision>64</cp:revision>
  <dcterms:created xsi:type="dcterms:W3CDTF">2016-08-03T07:39:45Z</dcterms:created>
  <dcterms:modified xsi:type="dcterms:W3CDTF">2020-09-14T02:13:43Z</dcterms:modified>
</cp:coreProperties>
</file>

<file path=docProps/thumbnail.jpeg>
</file>